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media/image2.jpeg" ContentType="image/jpeg"/>
  <Override PartName="/ppt/media/image12.jpeg" ContentType="image/jpeg"/>
  <Override PartName="/ppt/media/image10.jpeg" ContentType="image/jpeg"/>
  <Override PartName="/ppt/media/image41.jpeg" ContentType="image/jpeg"/>
  <Override PartName="/ppt/media/image3.jpeg" ContentType="image/jpeg"/>
  <Override PartName="/ppt/media/image26.jpeg" ContentType="image/jpeg"/>
  <Override PartName="/ppt/media/image13.jpeg" ContentType="image/jpeg"/>
  <Override PartName="/ppt/media/image44.jpeg" ContentType="image/jpeg"/>
  <Override PartName="/ppt/media/image11.jpeg" ContentType="image/jpeg"/>
  <Override PartName="/ppt/media/image42.jpeg" ContentType="image/jpeg"/>
  <Override PartName="/ppt/media/image1.jpeg" ContentType="image/jpeg"/>
  <Override PartName="/ppt/media/image24.jpeg" ContentType="image/jpeg"/>
  <Override PartName="/ppt/media/image4.jpeg" ContentType="image/jpeg"/>
  <Override PartName="/ppt/media/image27.jpeg" ContentType="image/jpeg"/>
  <Override PartName="/ppt/media/image14.jpeg" ContentType="image/jpeg"/>
  <Override PartName="/ppt/media/image29.png" ContentType="image/png"/>
  <Override PartName="/ppt/media/image45.jpeg" ContentType="image/jpeg"/>
  <Override PartName="/ppt/media/image5.jpeg" ContentType="image/jpeg"/>
  <Override PartName="/ppt/media/image28.jpeg" ContentType="image/jpeg"/>
  <Override PartName="/ppt/media/image15.jpeg" ContentType="image/jpeg"/>
  <Override PartName="/ppt/media/image46.jpeg" ContentType="image/jpeg"/>
  <Override PartName="/ppt/media/image6.jpeg" ContentType="image/jpeg"/>
  <Override PartName="/ppt/media/image16.jpeg" ContentType="image/jpeg"/>
  <Override PartName="/ppt/media/image7.jpeg" ContentType="image/jpeg"/>
  <Override PartName="/ppt/media/image17.jpeg" ContentType="image/jpeg"/>
  <Override PartName="/ppt/media/image8.jpeg" ContentType="image/jpeg"/>
  <Override PartName="/ppt/media/image18.jpeg" ContentType="image/jpeg"/>
  <Override PartName="/ppt/media/image20.jpeg" ContentType="image/jpeg"/>
  <Override PartName="/ppt/media/image9.jpeg" ContentType="image/jpeg"/>
  <Override PartName="/ppt/media/image19.jpeg" ContentType="image/jpeg"/>
  <Override PartName="/ppt/media/image21.jpeg" ContentType="image/jpeg"/>
  <Override PartName="/ppt/media/image22.jpeg" ContentType="image/jpeg"/>
  <Override PartName="/ppt/media/image23.jpeg" ContentType="image/jpeg"/>
  <Override PartName="/ppt/media/image25.png" ContentType="image/png"/>
  <Override PartName="/ppt/media/image30.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9.jpeg" ContentType="image/jpeg"/>
  <Override PartName="/ppt/media/image43.png" ContentType="image/png"/>
  <Override PartName="/ppt/media/image40.jpeg" ContentType="image/jpeg"/>
  <Override PartName="/ppt/media/image38.jpeg" ContentType="image/jpeg"/>
  <Override PartName="/ppt/media/image31.png" ContentType="image/png"/>
  <Override PartName="/ppt/media/image37.jpeg" ContentType="image/jpeg"/>
  <Override PartName="/ppt/_rels/presentation.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7.xml.rels" ContentType="application/vnd.openxmlformats-package.relationships+xml"/>
  <Override PartName="/ppt/slideLayouts/_rels/slideLayout1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s/_rels/slide34.xml.rels" ContentType="application/vnd.openxmlformats-package.relationships+xml"/>
  <Override PartName="/ppt/slides/_rels/slide27.xml.rels" ContentType="application/vnd.openxmlformats-package.relationships+xml"/>
  <Override PartName="/ppt/slides/_rels/slide51.xml.rels" ContentType="application/vnd.openxmlformats-package.relationships+xml"/>
  <Override PartName="/ppt/slides/_rels/slide2.xml.rels" ContentType="application/vnd.openxmlformats-package.relationships+xml"/>
  <Override PartName="/ppt/slides/_rels/slide26.xml.rels" ContentType="application/vnd.openxmlformats-package.relationships+xml"/>
  <Override PartName="/ppt/slides/_rels/slide50.xml.rels" ContentType="application/vnd.openxmlformats-package.relationships+xml"/>
  <Override PartName="/ppt/slides/_rels/slide1.xml.rels" ContentType="application/vnd.openxmlformats-package.relationships+xml"/>
  <Override PartName="/ppt/slides/_rels/slide37.xml.rels" ContentType="application/vnd.openxmlformats-package.relationships+xml"/>
  <Override PartName="/ppt/slides/_rels/slide53.xml.rels" ContentType="application/vnd.openxmlformats-package.relationships+xml"/>
  <Override PartName="/ppt/slides/_rels/slide4.xml.rels" ContentType="application/vnd.openxmlformats-package.relationships+xml"/>
  <Override PartName="/ppt/slides/_rels/slide32.xml.rels" ContentType="application/vnd.openxmlformats-package.relationships+xml"/>
  <Override PartName="/ppt/slides/_rels/slide63.xml.rels" ContentType="application/vnd.openxmlformats-package.relationships+xml"/>
  <Override PartName="/ppt/slides/_rels/slide56.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60.xml.rels" ContentType="application/vnd.openxmlformats-package.relationships+xml"/>
  <Override PartName="/ppt/slides/_rels/slide7.xml.rels" ContentType="application/vnd.openxmlformats-package.relationships+xml"/>
  <Override PartName="/ppt/slides/_rels/slide31.xml.rels" ContentType="application/vnd.openxmlformats-package.relationships+xml"/>
  <Override PartName="/ppt/slides/_rels/slide9.xml.rels" ContentType="application/vnd.openxmlformats-package.relationships+xml"/>
  <Override PartName="/ppt/slides/_rels/slide62.xml.rels" ContentType="application/vnd.openxmlformats-package.relationships+xml"/>
  <Override PartName="/ppt/slides/_rels/slide29.xml.rels" ContentType="application/vnd.openxmlformats-package.relationships+xml"/>
  <Override PartName="/ppt/slides/_rels/slide40.xml.rels" ContentType="application/vnd.openxmlformats-package.relationships+xml"/>
  <Override PartName="/ppt/slides/_rels/slide35.xml.rels" ContentType="application/vnd.openxmlformats-package.relationships+xml"/>
  <Override PartName="/ppt/slides/_rels/slide33.xml.rels" ContentType="application/vnd.openxmlformats-package.relationships+xml"/>
  <Override PartName="/ppt/slides/_rels/slide64.xml.rels" ContentType="application/vnd.openxmlformats-package.relationships+xml"/>
  <Override PartName="/ppt/slides/_rels/slide30.xml.rels" ContentType="application/vnd.openxmlformats-package.relationships+xml"/>
  <Override PartName="/ppt/slides/_rels/slide8.xml.rels" ContentType="application/vnd.openxmlformats-package.relationships+xml"/>
  <Override PartName="/ppt/slides/_rels/slide61.xml.rels" ContentType="application/vnd.openxmlformats-package.relationships+xml"/>
  <Override PartName="/ppt/slides/_rels/slide28.xml.rels" ContentType="application/vnd.openxmlformats-package.relationships+xml"/>
  <Override PartName="/ppt/slides/_rels/slide59.xml.rels" ContentType="application/vnd.openxmlformats-package.relationships+xml"/>
  <Override PartName="/ppt/slides/_rels/slide25.xml.rels" ContentType="application/vnd.openxmlformats-package.relationships+xml"/>
  <Override PartName="/ppt/slides/_rels/slide24.xml.rels" ContentType="application/vnd.openxmlformats-package.relationships+xml"/>
  <Override PartName="/ppt/slides/_rels/slide58.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55.xml.rels" ContentType="application/vnd.openxmlformats-package.relationships+xml"/>
  <Override PartName="/ppt/slides/_rels/slide52.xml.rels" ContentType="application/vnd.openxmlformats-package.relationships+xml"/>
  <Override PartName="/ppt/slides/_rels/slide3.xml.rels" ContentType="application/vnd.openxmlformats-package.relationships+xml"/>
  <Override PartName="/ppt/slides/_rels/slide23.xml.rels" ContentType="application/vnd.openxmlformats-package.relationships+xml"/>
  <Override PartName="/ppt/slides/_rels/slide57.xml.rels" ContentType="application/vnd.openxmlformats-package.relationships+xml"/>
  <Override PartName="/ppt/slides/_rels/slide5.xml.rels" ContentType="application/vnd.openxmlformats-package.relationships+xml"/>
  <Override PartName="/ppt/slides/_rels/slide54.xml.rels" ContentType="application/vnd.openxmlformats-package.relationships+xml"/>
  <Override PartName="/ppt/slides/_rels/slide20.xml.rels" ContentType="application/vnd.openxmlformats-package.relationships+xml"/>
  <Override PartName="/ppt/slides/_rels/slide15.xml.rels" ContentType="application/vnd.openxmlformats-package.relationships+xml"/>
  <Override PartName="/ppt/slides/_rels/slide49.xml.rels" ContentType="application/vnd.openxmlformats-package.relationships+xml"/>
  <Override PartName="/ppt/slides/_rels/slide18.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47.xml.rels" ContentType="application/vnd.openxmlformats-package.relationships+xml"/>
  <Override PartName="/ppt/slides/_rels/slide14.xml.rels" ContentType="application/vnd.openxmlformats-package.relationships+xml"/>
  <Override PartName="/ppt/slides/_rels/slide48.xml.rels" ContentType="application/vnd.openxmlformats-package.relationships+xml"/>
  <Override PartName="/ppt/slides/_rels/slide17.xml.rels" ContentType="application/vnd.openxmlformats-package.relationships+xml"/>
  <Override PartName="/ppt/slides/_rels/slide12.xml.rels" ContentType="application/vnd.openxmlformats-package.relationships+xml"/>
  <Override PartName="/ppt/slides/_rels/slide46.xml.rels" ContentType="application/vnd.openxmlformats-package.relationships+xml"/>
  <Override PartName="/ppt/slides/_rels/slide38.xml.rels" ContentType="application/vnd.openxmlformats-package.relationships+xml"/>
  <Override PartName="/ppt/slides/_rels/slide42.xml.rels" ContentType="application/vnd.openxmlformats-package.relationships+xml"/>
  <Override PartName="/ppt/slides/_rels/slide11.xml.rels" ContentType="application/vnd.openxmlformats-package.relationships+xml"/>
  <Override PartName="/ppt/slides/_rels/slide45.xml.rels" ContentType="application/vnd.openxmlformats-package.relationships+xml"/>
  <Override PartName="/ppt/slides/_rels/slide19.xml.rels" ContentType="application/vnd.openxmlformats-package.relationships+xml"/>
  <Override PartName="/ppt/slides/_rels/slide41.xml.rels" ContentType="application/vnd.openxmlformats-package.relationships+xml"/>
  <Override PartName="/ppt/slides/_rels/slide10.xml.rels" ContentType="application/vnd.openxmlformats-package.relationships+xml"/>
  <Override PartName="/ppt/slides/_rels/slide44.xml.rels" ContentType="application/vnd.openxmlformats-package.relationships+xml"/>
  <Override PartName="/ppt/slides/_rels/slide43.xml.rels" ContentType="application/vnd.openxmlformats-package.relationships+xml"/>
  <Override PartName="/ppt/slides/_rels/slide39.xml.rels" ContentType="application/vnd.openxmlformats-package.relationships+xml"/>
  <Override PartName="/ppt/slides/slide38.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45.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49.xml" ContentType="application/vnd.openxmlformats-officedocument.presentationml.slide+xml"/>
  <Override PartName="/ppt/slides/slide46.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47.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55.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56.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58.xml" ContentType="application/vnd.openxmlformats-officedocument.presentationml.slide+xml"/>
  <Override PartName="/ppt/slides/slide24.xml" ContentType="application/vnd.openxmlformats-officedocument.presentationml.slide+xml"/>
  <Override PartName="/ppt/slides/slide4.xml" ContentType="application/vnd.openxmlformats-officedocument.presentationml.slide+xml"/>
  <Override PartName="/ppt/slides/slide59.xml" ContentType="application/vnd.openxmlformats-officedocument.presentationml.slide+xml"/>
  <Override PartName="/ppt/slides/slide25.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50.xml" ContentType="application/vnd.openxmlformats-officedocument.presentationml.slide+xml"/>
  <Override PartName="/ppt/slides/slide28.xml" ContentType="application/vnd.openxmlformats-officedocument.presentationml.slide+xml"/>
  <Override PartName="/ppt/slides/slide8.xml" ContentType="application/vnd.openxmlformats-officedocument.presentationml.slide+xml"/>
  <Override PartName="/ppt/slides/slide51.xml" ContentType="application/vnd.openxmlformats-officedocument.presentationml.slide+xml"/>
  <Override PartName="/ppt/slides/slide29.xml" ContentType="application/vnd.openxmlformats-officedocument.presentationml.slide+xml"/>
  <Override PartName="/ppt/slides/slide9.xml" ContentType="application/vnd.openxmlformats-officedocument.presentationml.slide+xml"/>
  <Override PartName="/ppt/slides/slide61.xml" ContentType="application/vnd.openxmlformats-officedocument.presentationml.slide+xml"/>
  <Override PartName="/ppt/slides/slide64.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0.xml" ContentType="application/vnd.openxmlformats-officedocument.presentationml.slide+xml"/>
  <Override PartName="/ppt/slides/slide52.xml" ContentType="application/vnd.openxmlformats-officedocument.presentationml.slide+xml"/>
  <Override PartName="/ppt/slides/slide62.xml" ContentType="application/vnd.openxmlformats-officedocument.presentationml.slide+xml"/>
  <Override PartName="/ppt/slides/slide31.xml" ContentType="application/vnd.openxmlformats-officedocument.presentationml.slide+xml"/>
  <Override PartName="/ppt/slides/slide60.xml" ContentType="application/vnd.openxmlformats-officedocument.presentationml.slide+xml"/>
  <Override PartName="/ppt/slides/slide36.xml" ContentType="application/vnd.openxmlformats-officedocument.presentationml.slide+xml"/>
  <Override PartName="/ppt/slides/slide63.xml" ContentType="application/vnd.openxmlformats-officedocument.presentationml.slide+xml"/>
  <Override PartName="/ppt/slides/slide32.xml" ContentType="application/vnd.openxmlformats-officedocument.presentationml.slide+xml"/>
  <Override PartName="/ppt/slides/slide53.xml" ContentType="application/vnd.openxmlformats-officedocument.presentationml.slide+xml"/>
  <Override PartName="/ppt/slides/slide37.xml" ContentType="application/vnd.openxmlformats-officedocument.presentationml.slide+xml"/>
  <Override PartName="/ppt/slides/slide3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3B718592-F3ED-4CD8-B504-7A7A21B6A10B}" type="slidenum">
              <a:t>&lt;#&gt;</a:t>
            </a:fld>
          </a:p>
        </p:txBody>
      </p:sp>
      <p:sp>
        <p:nvSpPr>
          <p:cNvPr id="4" name="PlaceHolder 3"/>
          <p:cNvSpPr>
            <a:spLocks noGrp="1"/>
          </p:cNvSpPr>
          <p:nvPr>
            <p:ph type="dt" idx="3"/>
          </p:nvPr>
        </p:nvSpPr>
        <p:spPr/>
        <p:txBody>
          <a:bodyPr/>
          <a:p>
            <a:r>
              <a:rPr lang="en-GB"/>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7"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8"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9989777C-3C32-42E1-80BD-E7C3102D4812}" type="slidenum">
              <a:t>&lt;#&gt;</a:t>
            </a:fld>
          </a:p>
        </p:txBody>
      </p:sp>
      <p:sp>
        <p:nvSpPr>
          <p:cNvPr id="7" name="PlaceHolder 6"/>
          <p:cNvSpPr>
            <a:spLocks noGrp="1"/>
          </p:cNvSpPr>
          <p:nvPr>
            <p:ph type="dt" idx="3"/>
          </p:nvPr>
        </p:nvSpPr>
        <p:spPr/>
        <p:txBody>
          <a:bodyPr/>
          <a:p>
            <a:r>
              <a:rPr lang="en-GB"/>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3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3"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5811063D-B64C-43ED-8323-24E1490EE961}" type="slidenum">
              <a:t>&lt;#&gt;</a:t>
            </a:fld>
          </a:p>
        </p:txBody>
      </p:sp>
      <p:sp>
        <p:nvSpPr>
          <p:cNvPr id="9" name="PlaceHolder 8"/>
          <p:cNvSpPr>
            <a:spLocks noGrp="1"/>
          </p:cNvSpPr>
          <p:nvPr>
            <p:ph type="dt" idx="3"/>
          </p:nvPr>
        </p:nvSpPr>
        <p:spPr/>
        <p:txBody>
          <a:bodyPr/>
          <a:p>
            <a:r>
              <a:rPr lang="en-GB"/>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35"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6"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7"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8"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39"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0"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9ED718D-DC5B-47B4-872D-F737FF31BB21}" type="slidenum">
              <a:t>&lt;#&gt;</a:t>
            </a:fld>
          </a:p>
        </p:txBody>
      </p:sp>
      <p:sp>
        <p:nvSpPr>
          <p:cNvPr id="11" name="PlaceHolder 10"/>
          <p:cNvSpPr>
            <a:spLocks noGrp="1"/>
          </p:cNvSpPr>
          <p:nvPr>
            <p:ph type="dt" idx="3"/>
          </p:nvPr>
        </p:nvSpPr>
        <p:spPr/>
        <p:txBody>
          <a:bodyPr/>
          <a:p>
            <a:r>
              <a:rPr lang="en-GB"/>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6"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61DE3E8-1935-4B89-82F2-6BF82FD1C88F}" type="slidenum">
              <a:t>&lt;#&gt;</a:t>
            </a:fld>
          </a:p>
        </p:txBody>
      </p:sp>
      <p:sp>
        <p:nvSpPr>
          <p:cNvPr id="6" name="PlaceHolder 5"/>
          <p:cNvSpPr>
            <a:spLocks noGrp="1"/>
          </p:cNvSpPr>
          <p:nvPr>
            <p:ph type="dt" idx="3"/>
          </p:nvPr>
        </p:nvSpPr>
        <p:spPr/>
        <p:txBody>
          <a:bodyPr/>
          <a:p>
            <a:r>
              <a:rPr lang="en-GB"/>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8"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847A901-93F8-4BC7-A37A-2CA326126010}" type="slidenum">
              <a:t>&lt;#&gt;</a:t>
            </a:fld>
          </a:p>
        </p:txBody>
      </p:sp>
      <p:sp>
        <p:nvSpPr>
          <p:cNvPr id="6" name="PlaceHolder 5"/>
          <p:cNvSpPr>
            <a:spLocks noGrp="1"/>
          </p:cNvSpPr>
          <p:nvPr>
            <p:ph type="dt" idx="3"/>
          </p:nvPr>
        </p:nvSpPr>
        <p:spPr/>
        <p:txBody>
          <a:bodyPr/>
          <a:p>
            <a:r>
              <a:rPr lang="en-GB"/>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65EE370-48BC-403F-9FA1-1E3EBD99D597}" type="slidenum">
              <a:t>&lt;#&gt;</a:t>
            </a:fld>
          </a:p>
        </p:txBody>
      </p:sp>
      <p:sp>
        <p:nvSpPr>
          <p:cNvPr id="7" name="PlaceHolder 6"/>
          <p:cNvSpPr>
            <a:spLocks noGrp="1"/>
          </p:cNvSpPr>
          <p:nvPr>
            <p:ph type="dt" idx="3"/>
          </p:nvPr>
        </p:nvSpPr>
        <p:spPr/>
        <p:txBody>
          <a:bodyPr/>
          <a:p>
            <a:r>
              <a:rPr lang="en-GB"/>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EFA0F9B-4692-4C67-9D54-0BD9952731A7}" type="slidenum">
              <a:t>&lt;#&gt;</a:t>
            </a:fld>
          </a:p>
        </p:txBody>
      </p:sp>
      <p:sp>
        <p:nvSpPr>
          <p:cNvPr id="5" name="PlaceHolder 4"/>
          <p:cNvSpPr>
            <a:spLocks noGrp="1"/>
          </p:cNvSpPr>
          <p:nvPr>
            <p:ph type="dt" idx="3"/>
          </p:nvPr>
        </p:nvSpPr>
        <p:spPr/>
        <p:txBody>
          <a:bodyPr/>
          <a:p>
            <a:r>
              <a:rPr lang="en-GB"/>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5BC97F9-E074-48F2-B0FD-393788B596F6}" type="slidenum">
              <a:t>&lt;#&gt;</a:t>
            </a:fld>
          </a:p>
        </p:txBody>
      </p:sp>
      <p:sp>
        <p:nvSpPr>
          <p:cNvPr id="5" name="PlaceHolder 4"/>
          <p:cNvSpPr>
            <a:spLocks noGrp="1"/>
          </p:cNvSpPr>
          <p:nvPr>
            <p:ph type="dt" idx="3"/>
          </p:nvPr>
        </p:nvSpPr>
        <p:spPr/>
        <p:txBody>
          <a:bodyPr/>
          <a:p>
            <a:r>
              <a:rPr lang="en-GB"/>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1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549CC38-9E99-47F0-A836-360B288975D1}" type="slidenum">
              <a:t>&lt;#&gt;</a:t>
            </a:fld>
          </a:p>
        </p:txBody>
      </p:sp>
      <p:sp>
        <p:nvSpPr>
          <p:cNvPr id="8" name="PlaceHolder 7"/>
          <p:cNvSpPr>
            <a:spLocks noGrp="1"/>
          </p:cNvSpPr>
          <p:nvPr>
            <p:ph type="dt" idx="3"/>
          </p:nvPr>
        </p:nvSpPr>
        <p:spPr/>
        <p:txBody>
          <a:bodyPr/>
          <a:p>
            <a:r>
              <a:rPr lang="en-GB"/>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1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1"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C1AC2EE-7D75-48C8-A2DB-269D87E093EA}" type="slidenum">
              <a:t>&lt;#&gt;</a:t>
            </a:fld>
          </a:p>
        </p:txBody>
      </p:sp>
      <p:sp>
        <p:nvSpPr>
          <p:cNvPr id="8" name="PlaceHolder 7"/>
          <p:cNvSpPr>
            <a:spLocks noGrp="1"/>
          </p:cNvSpPr>
          <p:nvPr>
            <p:ph type="dt" idx="3"/>
          </p:nvPr>
        </p:nvSpPr>
        <p:spPr/>
        <p:txBody>
          <a:bodyPr/>
          <a:p>
            <a:r>
              <a:rPr lang="en-GB"/>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GB" sz="4400" spc="-1" strike="noStrike">
              <a:solidFill>
                <a:srgbClr val="000000"/>
              </a:solidFill>
              <a:latin typeface="Arial"/>
            </a:endParaRPr>
          </a:p>
        </p:txBody>
      </p:sp>
      <p:sp>
        <p:nvSpPr>
          <p:cNvPr id="2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25"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n-GB"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CD68EE2-188E-4C54-A7CC-3A2959211AE5}" type="slidenum">
              <a:t>&lt;#&gt;</a:t>
            </a:fld>
          </a:p>
        </p:txBody>
      </p:sp>
      <p:sp>
        <p:nvSpPr>
          <p:cNvPr id="8" name="PlaceHolder 7"/>
          <p:cNvSpPr>
            <a:spLocks noGrp="1"/>
          </p:cNvSpPr>
          <p:nvPr>
            <p:ph type="dt" idx="3"/>
          </p:nvPr>
        </p:nvSpPr>
        <p:spPr/>
        <p:txBody>
          <a:bodyPr/>
          <a:p>
            <a:r>
              <a:rPr lang="en-GB"/>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ftr" idx="1"/>
          </p:nvPr>
        </p:nvSpPr>
        <p:spPr>
          <a:xfrm>
            <a:off x="3447000" y="5164560"/>
            <a:ext cx="3190320" cy="386280"/>
          </a:xfrm>
          <a:prstGeom prst="rect">
            <a:avLst/>
          </a:prstGeom>
          <a:noFill/>
          <a:ln w="0">
            <a:noFill/>
          </a:ln>
        </p:spPr>
        <p:txBody>
          <a:bodyPr lIns="0" rIns="0" tIns="0" bIns="0" anchor="t">
            <a:noAutofit/>
          </a:bodyPr>
          <a:lstStyle>
            <a:lvl1pPr indent="0" algn="ctr">
              <a:lnSpc>
                <a:spcPct val="100000"/>
              </a:lnSpc>
              <a:buNone/>
              <a:tabLst>
                <a:tab algn="l" pos="0"/>
              </a:tabLst>
              <a:defRPr b="0" lang="en-GB" sz="1400" spc="-1" strike="noStrike">
                <a:solidFill>
                  <a:srgbClr val="000000"/>
                </a:solidFill>
                <a:latin typeface="Times New Roman"/>
              </a:defRPr>
            </a:lvl1pPr>
          </a:lstStyle>
          <a:p>
            <a:pPr indent="0" algn="ctr">
              <a:lnSpc>
                <a:spcPct val="100000"/>
              </a:lnSpc>
              <a:buNone/>
              <a:tabLst>
                <a:tab algn="l" pos="0"/>
              </a:tabLst>
            </a:pPr>
            <a:r>
              <a:rPr b="0" lang="en-GB" sz="1400" spc="-1" strike="noStrike">
                <a:solidFill>
                  <a:srgbClr val="000000"/>
                </a:solidFill>
                <a:latin typeface="Times New Roman"/>
              </a:rPr>
              <a:t>&lt;footer&gt;</a:t>
            </a:r>
            <a:endParaRPr b="0" lang="en-GB" sz="1400" spc="-1" strike="noStrike">
              <a:solidFill>
                <a:srgbClr val="000000"/>
              </a:solidFill>
              <a:latin typeface="Times New Roman"/>
            </a:endParaRPr>
          </a:p>
        </p:txBody>
      </p:sp>
      <p:sp>
        <p:nvSpPr>
          <p:cNvPr id="1" name="PlaceHolder 2"/>
          <p:cNvSpPr>
            <a:spLocks noGrp="1"/>
          </p:cNvSpPr>
          <p:nvPr>
            <p:ph type="sldNum" idx="2"/>
          </p:nvPr>
        </p:nvSpPr>
        <p:spPr>
          <a:xfrm>
            <a:off x="7226640" y="5164560"/>
            <a:ext cx="2343960" cy="386280"/>
          </a:xfrm>
          <a:prstGeom prst="rect">
            <a:avLst/>
          </a:prstGeom>
          <a:noFill/>
          <a:ln w="0">
            <a:noFill/>
          </a:ln>
        </p:spPr>
        <p:txBody>
          <a:bodyPr lIns="0" rIns="0" tIns="0" bIns="0" anchor="t">
            <a:noAutofit/>
          </a:bodyPr>
          <a:lstStyle>
            <a:lvl1pPr indent="0" algn="r">
              <a:lnSpc>
                <a:spcPct val="100000"/>
              </a:lnSpc>
              <a:buNone/>
              <a:tabLst>
                <a:tab algn="l" pos="0"/>
              </a:tabLst>
              <a:defRPr b="0" lang="en-GB" sz="1400" spc="-1" strike="noStrike">
                <a:solidFill>
                  <a:srgbClr val="000000"/>
                </a:solidFill>
                <a:latin typeface="Times New Roman"/>
              </a:defRPr>
            </a:lvl1pPr>
          </a:lstStyle>
          <a:p>
            <a:pPr indent="0" algn="r">
              <a:lnSpc>
                <a:spcPct val="100000"/>
              </a:lnSpc>
              <a:buNone/>
              <a:tabLst>
                <a:tab algn="l" pos="0"/>
              </a:tabLst>
            </a:pPr>
            <a:fld id="{CAE0F0C7-8D81-4814-BBC9-B35CFCD55368}" type="slidenum">
              <a:rPr b="0" lang="en-GB" sz="1400" spc="-1" strike="noStrike">
                <a:solidFill>
                  <a:srgbClr val="000000"/>
                </a:solidFill>
                <a:latin typeface="Times New Roman"/>
              </a:rPr>
              <a:t>&lt;number&gt;</a:t>
            </a:fld>
            <a:endParaRPr b="0" lang="en-GB" sz="1400" spc="-1" strike="noStrike">
              <a:solidFill>
                <a:srgbClr val="000000"/>
              </a:solidFill>
              <a:latin typeface="Times New Roman"/>
            </a:endParaRPr>
          </a:p>
        </p:txBody>
      </p:sp>
      <p:sp>
        <p:nvSpPr>
          <p:cNvPr id="2" name="PlaceHolder 3"/>
          <p:cNvSpPr>
            <a:spLocks noGrp="1"/>
          </p:cNvSpPr>
          <p:nvPr>
            <p:ph type="dt" idx="3"/>
          </p:nvPr>
        </p:nvSpPr>
        <p:spPr>
          <a:xfrm>
            <a:off x="503640" y="5164560"/>
            <a:ext cx="2343960" cy="386280"/>
          </a:xfrm>
          <a:prstGeom prst="rect">
            <a:avLst/>
          </a:prstGeom>
          <a:noFill/>
          <a:ln w="0">
            <a:noFill/>
          </a:ln>
        </p:spPr>
        <p:txBody>
          <a:bodyPr lIns="0" rIns="0" tIns="0" bIns="0" anchor="t">
            <a:noAutofit/>
          </a:bodyPr>
          <a:lstStyle>
            <a:lvl1pPr indent="0">
              <a:buNone/>
              <a:defRPr b="0" lang="en-GB" sz="1400" spc="-1" strike="noStrike">
                <a:solidFill>
                  <a:srgbClr val="000000"/>
                </a:solidFill>
                <a:latin typeface="Times New Roman"/>
              </a:defRPr>
            </a:lvl1pPr>
          </a:lstStyle>
          <a:p>
            <a:pPr indent="0">
              <a:buNone/>
            </a:pPr>
            <a:r>
              <a:rPr b="0" lang="en-GB" sz="1400" spc="-1" strike="noStrike">
                <a:solidFill>
                  <a:srgbClr val="000000"/>
                </a:solidFill>
                <a:latin typeface="Times New Roman"/>
              </a:rPr>
              <a:t>&lt;date/time&gt;</a:t>
            </a:r>
            <a:endParaRPr b="0" lang="en-GB" sz="1400" spc="-1" strike="noStrike">
              <a:solidFill>
                <a:srgbClr val="000000"/>
              </a:solidFill>
              <a:latin typeface="Times New Roman"/>
            </a:endParaRPr>
          </a:p>
        </p:txBody>
      </p:sp>
      <p:sp>
        <p:nvSpPr>
          <p:cNvPr id="3"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n-GB" sz="4400" spc="-1" strike="noStrike">
                <a:solidFill>
                  <a:srgbClr val="000000"/>
                </a:solidFill>
                <a:latin typeface="Arial"/>
              </a:rPr>
              <a:t>Click to edit the title text format</a:t>
            </a:r>
            <a:endParaRPr b="0" lang="en-GB" sz="4400" spc="-1" strike="noStrike">
              <a:solidFill>
                <a:srgbClr val="000000"/>
              </a:solidFill>
              <a:latin typeface="Arial"/>
            </a:endParaRPr>
          </a:p>
        </p:txBody>
      </p:sp>
      <p:sp>
        <p:nvSpPr>
          <p:cNvPr id="4"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Click to edit the outline text format</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800" spc="-1" strike="noStrike">
                <a:solidFill>
                  <a:srgbClr val="000000"/>
                </a:solidFill>
                <a:latin typeface="Arial"/>
              </a:rPr>
              <a:t>Second Outline Level</a:t>
            </a:r>
            <a:endParaRPr b="0" lang="en-GB"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400" spc="-1" strike="noStrike">
                <a:solidFill>
                  <a:srgbClr val="000000"/>
                </a:solidFill>
                <a:latin typeface="Arial"/>
              </a:rPr>
              <a:t>Third Outline Level</a:t>
            </a:r>
            <a:endParaRPr b="0" lang="en-GB"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Fourth Outline Level</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Fifth Outline Level</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Sixth Outline Level</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Seventh Outline Level</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hyperlink" Target="https://github.com/MikeTaylor/palaeo-carnegie" TargetMode="External"/><Relationship Id="rId2" Type="http://schemas.openxmlformats.org/officeDocument/2006/relationships/hyperlink" Target="https://doi.org/10.31711/giw.v10.pp65-91" TargetMode="External"/><Relationship Id="rId3" Type="http://schemas.openxmlformats.org/officeDocument/2006/relationships/hyperlink" Target="https://github.com/MikeTaylor/palaeo-baromount" TargetMode="External"/><Relationship Id="rId4"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9.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0.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2.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
          <p:cNvSpPr/>
          <p:nvPr/>
        </p:nvSpPr>
        <p:spPr>
          <a:xfrm>
            <a:off x="179640" y="359640"/>
            <a:ext cx="6115680" cy="1388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4000" spc="-1" strike="noStrike">
                <a:solidFill>
                  <a:srgbClr val="000099"/>
                </a:solidFill>
                <a:latin typeface="Trebuchet MS"/>
                <a:ea typeface="DejaVu Sans"/>
              </a:rPr>
              <a:t>The Untold Story of</a:t>
            </a:r>
            <a:endParaRPr b="0" lang="en-GB" sz="4000" spc="-1" strike="noStrike">
              <a:solidFill>
                <a:srgbClr val="000000"/>
              </a:solidFill>
              <a:latin typeface="Arial"/>
            </a:endParaRPr>
          </a:p>
          <a:p>
            <a:pPr>
              <a:lnSpc>
                <a:spcPct val="100000"/>
              </a:lnSpc>
            </a:pPr>
            <a:r>
              <a:rPr b="1" lang="en-GB" sz="4000" spc="-1" strike="noStrike">
                <a:solidFill>
                  <a:srgbClr val="000099"/>
                </a:solidFill>
                <a:latin typeface="Trebuchet MS"/>
                <a:ea typeface="DejaVu Sans"/>
              </a:rPr>
              <a:t>the Carnegie </a:t>
            </a:r>
            <a:r>
              <a:rPr b="1" i="1" lang="en-GB" sz="4000" spc="-1" strike="noStrike">
                <a:solidFill>
                  <a:srgbClr val="000099"/>
                </a:solidFill>
                <a:latin typeface="Trebuchet MS"/>
                <a:ea typeface="DejaVu Sans"/>
              </a:rPr>
              <a:t>Diplodocus</a:t>
            </a:r>
            <a:endParaRPr b="0" lang="en-GB" sz="4000" spc="-1" strike="noStrike">
              <a:solidFill>
                <a:srgbClr val="000000"/>
              </a:solidFill>
              <a:latin typeface="Arial"/>
            </a:endParaRPr>
          </a:p>
        </p:txBody>
      </p:sp>
      <p:sp>
        <p:nvSpPr>
          <p:cNvPr id="42" name=""/>
          <p:cNvSpPr/>
          <p:nvPr/>
        </p:nvSpPr>
        <p:spPr>
          <a:xfrm>
            <a:off x="179640" y="1979640"/>
            <a:ext cx="5575680" cy="97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pc="-1" strike="noStrike">
                <a:solidFill>
                  <a:srgbClr val="000000"/>
                </a:solidFill>
                <a:latin typeface="Trebuchet MS"/>
                <a:ea typeface="PingFang SC"/>
              </a:rPr>
              <a:t>Mike Taylor</a:t>
            </a:r>
            <a:r>
              <a:rPr b="1" lang="en-GB" sz="2000" spc="-1" strike="noStrike" baseline="33000">
                <a:solidFill>
                  <a:srgbClr val="000000"/>
                </a:solidFill>
                <a:latin typeface="Trebuchet MS"/>
                <a:ea typeface="PingFang SC"/>
              </a:rPr>
              <a:t>1,*</a:t>
            </a:r>
            <a:r>
              <a:rPr b="0" lang="en-GB" sz="2000" spc="-1" strike="noStrike">
                <a:solidFill>
                  <a:srgbClr val="000000"/>
                </a:solidFill>
                <a:latin typeface="Trebuchet MS"/>
                <a:ea typeface="PingFang SC"/>
              </a:rPr>
              <a:t>, Matt Lamanna</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Ilja Nieuwland</a:t>
            </a:r>
            <a:r>
              <a:rPr b="0" lang="en-GB" sz="2000" spc="-1" strike="noStrike" baseline="33000">
                <a:solidFill>
                  <a:srgbClr val="000000"/>
                </a:solidFill>
                <a:latin typeface="Trebuchet MS"/>
                <a:ea typeface="PingFang SC"/>
              </a:rPr>
              <a:t>3</a:t>
            </a:r>
            <a:r>
              <a:rPr b="0" lang="en-GB" sz="2000" spc="-1" strike="noStrike">
                <a:solidFill>
                  <a:srgbClr val="000000"/>
                </a:solidFill>
                <a:latin typeface="Trebuchet MS"/>
                <a:ea typeface="PingFang SC"/>
              </a:rPr>
              <a:t>, Amy Henrici</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Linsly Church</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Steve Sroka</a:t>
            </a:r>
            <a:r>
              <a:rPr b="0" lang="en-GB" sz="2000" spc="-1" strike="noStrike" baseline="33000">
                <a:solidFill>
                  <a:srgbClr val="000000"/>
                </a:solidFill>
                <a:latin typeface="Trebuchet MS"/>
                <a:ea typeface="PingFang SC"/>
              </a:rPr>
              <a:t>4</a:t>
            </a:r>
            <a:r>
              <a:rPr b="0" lang="en-GB" sz="2000" spc="-1" strike="noStrike">
                <a:solidFill>
                  <a:srgbClr val="000000"/>
                </a:solidFill>
                <a:latin typeface="Trebuchet MS"/>
                <a:ea typeface="PingFang SC"/>
              </a:rPr>
              <a:t> and Ken Carpenter</a:t>
            </a:r>
            <a:r>
              <a:rPr b="0" lang="en-GB" sz="2000" spc="-1" strike="noStrike" baseline="33000">
                <a:solidFill>
                  <a:srgbClr val="000000"/>
                </a:solidFill>
                <a:latin typeface="Trebuchet MS"/>
                <a:ea typeface="PingFang SC"/>
              </a:rPr>
              <a:t>5</a:t>
            </a:r>
            <a:endParaRPr b="0" lang="en-GB" sz="2000" spc="-1" strike="noStrike">
              <a:solidFill>
                <a:srgbClr val="000000"/>
              </a:solidFill>
              <a:latin typeface="Arial"/>
            </a:endParaRPr>
          </a:p>
        </p:txBody>
      </p:sp>
      <p:sp>
        <p:nvSpPr>
          <p:cNvPr id="43" name=""/>
          <p:cNvSpPr/>
          <p:nvPr/>
        </p:nvSpPr>
        <p:spPr>
          <a:xfrm>
            <a:off x="179640" y="3095280"/>
            <a:ext cx="6480000" cy="1267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600" spc="-1" strike="noStrike">
                <a:solidFill>
                  <a:srgbClr val="000000"/>
                </a:solidFill>
                <a:latin typeface="Trebuchet MS"/>
                <a:ea typeface="DejaVu Sans"/>
              </a:rPr>
              <a:t>1. University of Bristol, Bristol, UK</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2. Carnegie Museum of Natural History, Pittsburgh, PA, USA</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3. Royal Netherlands Academy of Arts and Sciences, Netherlands</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4. Utah Field House of Natural History, Vernal, Utah, USA</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5. University of Colorado Museum, Boulder, Colorado, USA</a:t>
            </a:r>
            <a:endParaRPr b="0" lang="en-GB" sz="1600" spc="-1" strike="noStrike">
              <a:solidFill>
                <a:srgbClr val="000000"/>
              </a:solidFill>
              <a:latin typeface="Arial"/>
            </a:endParaRPr>
          </a:p>
        </p:txBody>
      </p:sp>
      <p:pic>
        <p:nvPicPr>
          <p:cNvPr id="44" name="" descr=""/>
          <p:cNvPicPr/>
          <p:nvPr/>
        </p:nvPicPr>
        <p:blipFill>
          <a:blip r:embed="rId1"/>
          <a:stretch/>
        </p:blipFill>
        <p:spPr>
          <a:xfrm>
            <a:off x="6402960" y="-10800"/>
            <a:ext cx="3672720" cy="56772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composition of the mounted “skeleton” was complex</a:t>
            </a:r>
            <a:endParaRPr b="0" lang="en-GB" sz="2600" spc="-1" strike="noStrike">
              <a:solidFill>
                <a:srgbClr val="000000"/>
              </a:solidFill>
              <a:latin typeface="Arial"/>
            </a:endParaRPr>
          </a:p>
        </p:txBody>
      </p:sp>
      <p:sp>
        <p:nvSpPr>
          <p:cNvPr id="64" name=""/>
          <p:cNvSpPr/>
          <p:nvPr/>
        </p:nvSpPr>
        <p:spPr>
          <a:xfrm>
            <a:off x="359640" y="1079640"/>
            <a:ext cx="881532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pc="-1" strike="noStrike">
                <a:solidFill>
                  <a:srgbClr val="000000"/>
                </a:solidFill>
                <a:latin typeface="Trebuchet MS"/>
                <a:ea typeface="DejaVu Sans"/>
              </a:rPr>
              <a:t>Bones</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84</a:t>
            </a:r>
            <a:r>
              <a:rPr b="0" lang="en-GB" sz="1800" spc="-1" strike="noStrike">
                <a:solidFill>
                  <a:srgbClr val="000000"/>
                </a:solidFill>
                <a:latin typeface="Trebuchet MS"/>
                <a:ea typeface="DejaVu Sans"/>
              </a:rPr>
              <a:t>: neck, torso, ribs, sacrum, 12 proximal caudals, left scapulocoracoid, sternal plates, right ilium, pubes, ischia, left femur</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94</a:t>
            </a:r>
            <a:r>
              <a:rPr b="0" lang="en-GB" sz="1800" spc="-1" strike="noStrike">
                <a:solidFill>
                  <a:srgbClr val="000000"/>
                </a:solidFill>
                <a:latin typeface="Trebuchet MS"/>
                <a:ea typeface="DejaVu Sans"/>
              </a:rPr>
              <a:t>: right scapulocoracoid, lower right hindlimb and much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307</a:t>
            </a:r>
            <a:r>
              <a:rPr b="0" lang="en-GB" sz="1800" spc="-1" strike="noStrike">
                <a:solidFill>
                  <a:srgbClr val="000000"/>
                </a:solidFill>
                <a:latin typeface="Trebuchet MS"/>
                <a:ea typeface="DejaVu Sans"/>
              </a:rPr>
              <a:t>: the rest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33985</a:t>
            </a:r>
            <a:r>
              <a:rPr b="0" lang="en-GB" sz="1800" spc="-1" strike="noStrike">
                <a:solidFill>
                  <a:srgbClr val="000000"/>
                </a:solidFill>
                <a:latin typeface="Trebuchet MS"/>
                <a:ea typeface="DejaVu Sans"/>
              </a:rPr>
              <a:t>: lower left hindlimb</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21775</a:t>
            </a:r>
            <a:r>
              <a:rPr b="0" lang="en-GB" sz="1800" spc="-1" strike="noStrike">
                <a:solidFill>
                  <a:srgbClr val="000000"/>
                </a:solidFill>
                <a:latin typeface="Trebuchet MS"/>
                <a:ea typeface="DejaVu Sans"/>
              </a:rPr>
              <a:t>: left forelimb</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1" i="1" lang="en-GB" sz="1800" spc="-1" strike="noStrike">
                <a:solidFill>
                  <a:srgbClr val="000000"/>
                </a:solidFill>
                <a:latin typeface="Trebuchet MS"/>
                <a:ea typeface="DejaVu Sans"/>
              </a:rPr>
              <a:t>Sculptures</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662</a:t>
            </a:r>
            <a:r>
              <a:rPr b="0" lang="en-GB" sz="1800" spc="-1" strike="noStrike">
                <a:solidFill>
                  <a:srgbClr val="000000"/>
                </a:solidFill>
                <a:latin typeface="Trebuchet MS"/>
                <a:ea typeface="DejaVu Sans"/>
              </a:rPr>
              <a:t>: sculpted right forelimb</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AMNH 965</a:t>
            </a:r>
            <a:r>
              <a:rPr b="0" lang="en-GB" sz="1800" spc="-1" strike="noStrike">
                <a:solidFill>
                  <a:srgbClr val="000000"/>
                </a:solidFill>
                <a:latin typeface="Trebuchet MS"/>
                <a:ea typeface="DejaVu Sans"/>
              </a:rPr>
              <a:t>: sculpted forefeet</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662</a:t>
            </a:r>
            <a:r>
              <a:rPr b="0" lang="en-GB" sz="1800" spc="-1" strike="noStrike">
                <a:solidFill>
                  <a:srgbClr val="000000"/>
                </a:solidFill>
                <a:latin typeface="Trebuchet MS"/>
                <a:ea typeface="DejaVu Sans"/>
              </a:rPr>
              <a:t>: sculpted braincase</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USNM 2673</a:t>
            </a:r>
            <a:r>
              <a:rPr b="0" lang="en-GB" sz="1800" spc="-1" strike="noStrike">
                <a:solidFill>
                  <a:srgbClr val="000000"/>
                </a:solidFill>
                <a:latin typeface="Trebuchet MS"/>
                <a:ea typeface="DejaVu Sans"/>
              </a:rPr>
              <a:t>: sculpted remainder of skull</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Pure sculpture: axis, left ilium, femur and tibia</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composition of the mounted “skeleton” was complex</a:t>
            </a:r>
            <a:endParaRPr b="0" lang="en-GB" sz="2600" spc="-1" strike="noStrike">
              <a:solidFill>
                <a:srgbClr val="000000"/>
              </a:solidFill>
              <a:latin typeface="Arial"/>
            </a:endParaRPr>
          </a:p>
        </p:txBody>
      </p:sp>
      <p:sp>
        <p:nvSpPr>
          <p:cNvPr id="66" name=""/>
          <p:cNvSpPr/>
          <p:nvPr/>
        </p:nvSpPr>
        <p:spPr>
          <a:xfrm>
            <a:off x="359640" y="1079640"/>
            <a:ext cx="881532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pc="-1" strike="noStrike">
                <a:solidFill>
                  <a:srgbClr val="000000"/>
                </a:solidFill>
                <a:latin typeface="Trebuchet MS"/>
                <a:ea typeface="DejaVu Sans"/>
              </a:rPr>
              <a:t>Bones</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84</a:t>
            </a:r>
            <a:r>
              <a:rPr b="0" lang="en-GB" sz="1800" spc="-1" strike="noStrike">
                <a:solidFill>
                  <a:srgbClr val="000000"/>
                </a:solidFill>
                <a:latin typeface="Trebuchet MS"/>
                <a:ea typeface="DejaVu Sans"/>
              </a:rPr>
              <a:t>: neck, torso, ribs, sacrum, 12 proximal caudals, left scapulocoracoid, sternal plates, right ilium, pubes, ischia, left femur</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94</a:t>
            </a:r>
            <a:r>
              <a:rPr b="0" lang="en-GB" sz="1800" spc="-1" strike="noStrike">
                <a:solidFill>
                  <a:srgbClr val="000000"/>
                </a:solidFill>
                <a:latin typeface="Trebuchet MS"/>
                <a:ea typeface="DejaVu Sans"/>
              </a:rPr>
              <a:t>: right scapulocoracoid, lower right hindlimb and much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307</a:t>
            </a:r>
            <a:r>
              <a:rPr b="0" lang="en-GB" sz="1800" spc="-1" strike="noStrike">
                <a:solidFill>
                  <a:srgbClr val="000000"/>
                </a:solidFill>
                <a:latin typeface="Trebuchet MS"/>
                <a:ea typeface="DejaVu Sans"/>
              </a:rPr>
              <a:t>: the rest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33985</a:t>
            </a:r>
            <a:r>
              <a:rPr b="0" lang="en-GB" sz="1800" spc="-1" strike="noStrike">
                <a:solidFill>
                  <a:srgbClr val="000000"/>
                </a:solidFill>
                <a:latin typeface="Trebuchet MS"/>
                <a:ea typeface="DejaVu Sans"/>
              </a:rPr>
              <a:t>: lower left hindlimb</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21775</a:t>
            </a:r>
            <a:r>
              <a:rPr b="0" lang="en-GB" sz="1800" spc="-1" strike="noStrike">
                <a:solidFill>
                  <a:srgbClr val="000000"/>
                </a:solidFill>
                <a:latin typeface="Trebuchet MS"/>
                <a:ea typeface="DejaVu Sans"/>
              </a:rPr>
              <a:t>: left forelimb</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1" i="1" lang="en-GB" sz="1800" spc="-1" strike="noStrike">
                <a:solidFill>
                  <a:srgbClr val="000000"/>
                </a:solidFill>
                <a:latin typeface="Trebuchet MS"/>
                <a:ea typeface="DejaVu Sans"/>
              </a:rPr>
              <a:t>Sculptures</a:t>
            </a:r>
            <a:endParaRPr b="0" lang="en-GB" sz="1800" spc="-1" strike="noStrike">
              <a:solidFill>
                <a:srgbClr val="000000"/>
              </a:solidFill>
              <a:latin typeface="Arial"/>
            </a:endParaRPr>
          </a:p>
          <a:p>
            <a:pPr>
              <a:lnSpc>
                <a:spcPct val="100000"/>
              </a:lnSpc>
            </a:pPr>
            <a:r>
              <a:rPr b="1" lang="en-GB" sz="1800" spc="-1" strike="noStrike">
                <a:solidFill>
                  <a:srgbClr val="c9211e"/>
                </a:solidFill>
                <a:latin typeface="Trebuchet MS"/>
                <a:ea typeface="DejaVu Sans"/>
              </a:rPr>
              <a:t>CM 662</a:t>
            </a:r>
            <a:r>
              <a:rPr b="0" lang="en-GB" sz="1800" spc="-1" strike="noStrike">
                <a:solidFill>
                  <a:srgbClr val="c9211e"/>
                </a:solidFill>
                <a:latin typeface="Trebuchet MS"/>
                <a:ea typeface="DejaVu Sans"/>
              </a:rPr>
              <a:t>: sculpted right forelimb</a:t>
            </a:r>
            <a:endParaRPr b="0" lang="en-GB" sz="1800" spc="-1" strike="noStrike">
              <a:solidFill>
                <a:srgbClr val="000000"/>
              </a:solidFill>
              <a:latin typeface="Arial"/>
            </a:endParaRPr>
          </a:p>
          <a:p>
            <a:pPr>
              <a:lnSpc>
                <a:spcPct val="100000"/>
              </a:lnSpc>
            </a:pPr>
            <a:r>
              <a:rPr b="1" lang="en-GB" sz="1800" spc="-1" strike="noStrike">
                <a:solidFill>
                  <a:srgbClr val="c9211e"/>
                </a:solidFill>
                <a:latin typeface="Trebuchet MS"/>
                <a:ea typeface="DejaVu Sans"/>
              </a:rPr>
              <a:t>AMNH 965</a:t>
            </a:r>
            <a:r>
              <a:rPr b="0" lang="en-GB" sz="1800" spc="-1" strike="noStrike">
                <a:solidFill>
                  <a:srgbClr val="c9211e"/>
                </a:solidFill>
                <a:latin typeface="Trebuchet MS"/>
                <a:ea typeface="DejaVu Sans"/>
              </a:rPr>
              <a:t>: sculpted forefeet</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662</a:t>
            </a:r>
            <a:r>
              <a:rPr b="0" lang="en-GB" sz="1800" spc="-1" strike="noStrike">
                <a:solidFill>
                  <a:srgbClr val="000000"/>
                </a:solidFill>
                <a:latin typeface="Trebuchet MS"/>
                <a:ea typeface="DejaVu Sans"/>
              </a:rPr>
              <a:t>: sculpted braincase</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USNM 2673</a:t>
            </a:r>
            <a:r>
              <a:rPr b="0" lang="en-GB" sz="1800" spc="-1" strike="noStrike">
                <a:solidFill>
                  <a:srgbClr val="000000"/>
                </a:solidFill>
                <a:latin typeface="Trebuchet MS"/>
                <a:ea typeface="DejaVu Sans"/>
              </a:rPr>
              <a:t>: sculpted remainder of skull</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Pure sculpture: axis, left ilium, femur and tibia</a:t>
            </a:r>
            <a:endParaRPr b="0" lang="en-GB" sz="1800" spc="-1" strike="noStrike">
              <a:solidFill>
                <a:srgbClr val="000000"/>
              </a:solidFill>
              <a:latin typeface="Arial"/>
            </a:endParaRPr>
          </a:p>
        </p:txBody>
      </p:sp>
      <p:sp>
        <p:nvSpPr>
          <p:cNvPr id="67" name=""/>
          <p:cNvSpPr/>
          <p:nvPr/>
        </p:nvSpPr>
        <p:spPr>
          <a:xfrm rot="20781600">
            <a:off x="5795640" y="2946960"/>
            <a:ext cx="3574080" cy="18162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GB" sz="3600" spc="-1" strike="noStrike">
                <a:solidFill>
                  <a:srgbClr val="cc0000"/>
                </a:solidFill>
                <a:latin typeface="Arial"/>
                <a:ea typeface="DejaVu Sans"/>
              </a:rPr>
              <a:t>Something</a:t>
            </a:r>
            <a:endParaRPr b="0" lang="en-GB" sz="3600" spc="-1" strike="noStrike">
              <a:solidFill>
                <a:srgbClr val="000000"/>
              </a:solidFill>
              <a:latin typeface="Arial"/>
            </a:endParaRPr>
          </a:p>
          <a:p>
            <a:pPr algn="ctr">
              <a:lnSpc>
                <a:spcPct val="100000"/>
              </a:lnSpc>
            </a:pPr>
            <a:r>
              <a:rPr b="1" lang="en-GB" sz="3600" spc="-1" strike="noStrike">
                <a:solidFill>
                  <a:srgbClr val="cc0000"/>
                </a:solidFill>
                <a:latin typeface="Arial"/>
                <a:ea typeface="DejaVu Sans"/>
              </a:rPr>
              <a:t>wrong here</a:t>
            </a:r>
            <a:endParaRPr b="0" lang="en-GB"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 name=""/>
          <p:cNvSpPr/>
          <p:nvPr/>
        </p:nvSpPr>
        <p:spPr>
          <a:xfrm>
            <a:off x="359640" y="359640"/>
            <a:ext cx="917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composition of the mounted “skeleton” was complex</a:t>
            </a:r>
            <a:endParaRPr b="0" lang="en-GB" sz="2600" spc="-1" strike="noStrike">
              <a:solidFill>
                <a:srgbClr val="000000"/>
              </a:solidFill>
              <a:latin typeface="Arial"/>
            </a:endParaRPr>
          </a:p>
        </p:txBody>
      </p:sp>
      <p:sp>
        <p:nvSpPr>
          <p:cNvPr id="69" name=""/>
          <p:cNvSpPr/>
          <p:nvPr/>
        </p:nvSpPr>
        <p:spPr>
          <a:xfrm>
            <a:off x="359640" y="1079640"/>
            <a:ext cx="881532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pc="-1" strike="noStrike">
                <a:solidFill>
                  <a:srgbClr val="000000"/>
                </a:solidFill>
                <a:latin typeface="Trebuchet MS"/>
                <a:ea typeface="DejaVu Sans"/>
              </a:rPr>
              <a:t>Bones</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84</a:t>
            </a:r>
            <a:r>
              <a:rPr b="0" lang="en-GB" sz="1800" spc="-1" strike="noStrike">
                <a:solidFill>
                  <a:srgbClr val="000000"/>
                </a:solidFill>
                <a:latin typeface="Trebuchet MS"/>
                <a:ea typeface="DejaVu Sans"/>
              </a:rPr>
              <a:t>: neck, torso, ribs, sacrum, 12 proximal caudals, left scapulocoracoid, sternal plates, right ilium, pubes, ischia, left femur</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94</a:t>
            </a:r>
            <a:r>
              <a:rPr b="0" lang="en-GB" sz="1800" spc="-1" strike="noStrike">
                <a:solidFill>
                  <a:srgbClr val="000000"/>
                </a:solidFill>
                <a:latin typeface="Trebuchet MS"/>
                <a:ea typeface="DejaVu Sans"/>
              </a:rPr>
              <a:t>: right scapulocoracoid, lower right hindlimb and much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307</a:t>
            </a:r>
            <a:r>
              <a:rPr b="0" lang="en-GB" sz="1800" spc="-1" strike="noStrike">
                <a:solidFill>
                  <a:srgbClr val="000000"/>
                </a:solidFill>
                <a:latin typeface="Trebuchet MS"/>
                <a:ea typeface="DejaVu Sans"/>
              </a:rPr>
              <a:t>: the rest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33985</a:t>
            </a:r>
            <a:r>
              <a:rPr b="0" lang="en-GB" sz="1800" spc="-1" strike="noStrike">
                <a:solidFill>
                  <a:srgbClr val="000000"/>
                </a:solidFill>
                <a:latin typeface="Trebuchet MS"/>
                <a:ea typeface="DejaVu Sans"/>
              </a:rPr>
              <a:t>: lower left hindlimb</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21775</a:t>
            </a:r>
            <a:r>
              <a:rPr b="0" lang="en-GB" sz="1800" spc="-1" strike="noStrike">
                <a:solidFill>
                  <a:srgbClr val="000000"/>
                </a:solidFill>
                <a:latin typeface="Trebuchet MS"/>
                <a:ea typeface="DejaVu Sans"/>
              </a:rPr>
              <a:t>: left forelimb</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1" i="1" lang="en-GB" sz="1800" spc="-1" strike="noStrike">
                <a:solidFill>
                  <a:srgbClr val="000000"/>
                </a:solidFill>
                <a:latin typeface="Trebuchet MS"/>
                <a:ea typeface="DejaVu Sans"/>
              </a:rPr>
              <a:t>Sculptures</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662</a:t>
            </a:r>
            <a:r>
              <a:rPr b="0" lang="en-GB" sz="1800" spc="-1" strike="noStrike">
                <a:solidFill>
                  <a:srgbClr val="000000"/>
                </a:solidFill>
                <a:latin typeface="Trebuchet MS"/>
                <a:ea typeface="DejaVu Sans"/>
              </a:rPr>
              <a:t>: sculpted right forelimb</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AMNH 965</a:t>
            </a:r>
            <a:r>
              <a:rPr b="0" lang="en-GB" sz="1800" spc="-1" strike="noStrike">
                <a:solidFill>
                  <a:srgbClr val="000000"/>
                </a:solidFill>
                <a:latin typeface="Trebuchet MS"/>
                <a:ea typeface="DejaVu Sans"/>
              </a:rPr>
              <a:t>: sculpted forefeet</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662</a:t>
            </a:r>
            <a:r>
              <a:rPr b="0" lang="en-GB" sz="1800" spc="-1" strike="noStrike">
                <a:solidFill>
                  <a:srgbClr val="000000"/>
                </a:solidFill>
                <a:latin typeface="Trebuchet MS"/>
                <a:ea typeface="DejaVu Sans"/>
              </a:rPr>
              <a:t>: sculpted braincase</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USNM 2673</a:t>
            </a:r>
            <a:r>
              <a:rPr b="0" lang="en-GB" sz="1800" spc="-1" strike="noStrike">
                <a:solidFill>
                  <a:srgbClr val="000000"/>
                </a:solidFill>
                <a:latin typeface="Trebuchet MS"/>
                <a:ea typeface="DejaVu Sans"/>
              </a:rPr>
              <a:t>: sculpted remainder of skull</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Pure sculpture: axis, left ilium, femur and tibia</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1" i="1" lang="en-GB" sz="1800" spc="-1" strike="noStrike">
                <a:solidFill>
                  <a:srgbClr val="000000"/>
                </a:solidFill>
                <a:latin typeface="Trebuchet MS"/>
                <a:ea typeface="DejaVu Sans"/>
              </a:rPr>
              <a:t>Missing: </a:t>
            </a:r>
            <a:r>
              <a:rPr b="0" lang="en-GB" sz="1800" spc="-1" strike="noStrike">
                <a:solidFill>
                  <a:srgbClr val="000000"/>
                </a:solidFill>
                <a:latin typeface="Trebuchet MS"/>
                <a:ea typeface="DejaVu Sans"/>
              </a:rPr>
              <a:t>clavicles, interclavicle, sternal ribs, gastralia</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composition of the mounted “skeleton” was complex</a:t>
            </a:r>
            <a:endParaRPr b="0" lang="en-GB" sz="2600" spc="-1" strike="noStrike">
              <a:solidFill>
                <a:srgbClr val="000000"/>
              </a:solidFill>
              <a:latin typeface="Arial"/>
            </a:endParaRPr>
          </a:p>
        </p:txBody>
      </p:sp>
      <p:pic>
        <p:nvPicPr>
          <p:cNvPr id="71" name="" descr=""/>
          <p:cNvPicPr/>
          <p:nvPr/>
        </p:nvPicPr>
        <p:blipFill>
          <a:blip r:embed="rId1"/>
          <a:stretch/>
        </p:blipFill>
        <p:spPr>
          <a:xfrm>
            <a:off x="359640" y="1131840"/>
            <a:ext cx="15491520" cy="3403800"/>
          </a:xfrm>
          <a:prstGeom prst="rect">
            <a:avLst/>
          </a:prstGeom>
          <a:ln w="0">
            <a:noFill/>
          </a:ln>
        </p:spPr>
      </p:pic>
      <p:sp>
        <p:nvSpPr>
          <p:cNvPr id="72" name=""/>
          <p:cNvSpPr/>
          <p:nvPr/>
        </p:nvSpPr>
        <p:spPr>
          <a:xfrm>
            <a:off x="6119640" y="4689360"/>
            <a:ext cx="3960720" cy="441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pc="-1" strike="noStrike">
                <a:solidFill>
                  <a:srgbClr val="000000"/>
                </a:solidFill>
                <a:latin typeface="Trebuchet MS"/>
                <a:ea typeface="DejaVu Sans"/>
              </a:rPr>
              <a:t>Based on skeletal reconstruction by Scott Hartman</a:t>
            </a:r>
            <a:endParaRPr b="0" lang="en-GB" sz="1200" spc="-1" strike="noStrike">
              <a:solidFill>
                <a:srgbClr val="000000"/>
              </a:solidFill>
              <a:latin typeface="Arial"/>
            </a:endParaRPr>
          </a:p>
          <a:p>
            <a:pPr>
              <a:lnSpc>
                <a:spcPct val="100000"/>
              </a:lnSpc>
            </a:pPr>
            <a:r>
              <a:rPr b="0" lang="en-GB" sz="1200" spc="-1" strike="noStrike">
                <a:solidFill>
                  <a:srgbClr val="000000"/>
                </a:solidFill>
                <a:latin typeface="Trebuchet MS"/>
                <a:ea typeface="DejaVu Sans"/>
              </a:rPr>
              <a:t>Used by permission</a:t>
            </a:r>
            <a:endParaRPr b="0" lang="en-GB" sz="1200" spc="-1" strike="noStrike">
              <a:solidFill>
                <a:srgbClr val="000000"/>
              </a:solidFill>
              <a:latin typeface="Arial"/>
            </a:endParaRPr>
          </a:p>
        </p:txBody>
      </p:sp>
      <p:sp>
        <p:nvSpPr>
          <p:cNvPr id="73" name=""/>
          <p:cNvSpPr/>
          <p:nvPr/>
        </p:nvSpPr>
        <p:spPr>
          <a:xfrm>
            <a:off x="342360" y="2943000"/>
            <a:ext cx="3617280" cy="2636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200" spc="-1" strike="noStrike">
                <a:solidFill>
                  <a:srgbClr val="000000"/>
                </a:solidFill>
                <a:latin typeface="Trebuchet MS"/>
                <a:ea typeface="DejaVu Sans"/>
              </a:rPr>
              <a:t>CM 84</a:t>
            </a:r>
            <a:r>
              <a:rPr b="0" lang="en-GB" sz="1200" spc="-1" strike="noStrike">
                <a:solidFill>
                  <a:srgbClr val="000000"/>
                </a:solidFill>
                <a:latin typeface="Trebuchet MS"/>
                <a:ea typeface="DejaVu Sans"/>
              </a:rPr>
              <a:t>: </a:t>
            </a:r>
            <a:r>
              <a:rPr b="0" lang="en-GB" sz="1200" spc="-1" strike="noStrike">
                <a:solidFill>
                  <a:srgbClr val="ffff00"/>
                </a:solidFill>
                <a:latin typeface="Trebuchet MS"/>
                <a:ea typeface="DejaVu Sans"/>
              </a:rPr>
              <a:t>neck, torso, ribs, sacrum, 12 proximal caudals, left scapulocoracoid, sternal plates, right ilium, pubes, ischia, left femur</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CM 94</a:t>
            </a:r>
            <a:r>
              <a:rPr b="0" lang="en-GB" sz="1200" spc="-1" strike="noStrike">
                <a:solidFill>
                  <a:srgbClr val="000000"/>
                </a:solidFill>
                <a:latin typeface="Trebuchet MS"/>
                <a:ea typeface="DejaVu Sans"/>
              </a:rPr>
              <a:t>: </a:t>
            </a:r>
            <a:r>
              <a:rPr b="0" lang="en-GB" sz="1200" spc="-1" strike="noStrike">
                <a:solidFill>
                  <a:srgbClr val="ff0066"/>
                </a:solidFill>
                <a:latin typeface="Trebuchet MS"/>
                <a:ea typeface="DejaVu Sans"/>
              </a:rPr>
              <a:t>right scapulocoracoid, lower right hindlimb and much of the tail</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CM 307</a:t>
            </a:r>
            <a:r>
              <a:rPr b="0" lang="en-GB" sz="1200" spc="-1" strike="noStrike">
                <a:solidFill>
                  <a:srgbClr val="000000"/>
                </a:solidFill>
                <a:latin typeface="Trebuchet MS"/>
                <a:ea typeface="DejaVu Sans"/>
              </a:rPr>
              <a:t>: </a:t>
            </a:r>
            <a:r>
              <a:rPr b="0" lang="en-GB" sz="1200" spc="-1" strike="noStrike">
                <a:solidFill>
                  <a:srgbClr val="6666ff"/>
                </a:solidFill>
                <a:latin typeface="Trebuchet MS"/>
                <a:ea typeface="DejaVu Sans"/>
              </a:rPr>
              <a:t>the rest of the tail</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CM 33985</a:t>
            </a:r>
            <a:r>
              <a:rPr b="0" lang="en-GB" sz="1200" spc="-1" strike="noStrike">
                <a:solidFill>
                  <a:srgbClr val="000000"/>
                </a:solidFill>
                <a:latin typeface="Trebuchet MS"/>
                <a:ea typeface="DejaVu Sans"/>
              </a:rPr>
              <a:t>: </a:t>
            </a:r>
            <a:r>
              <a:rPr b="0" lang="en-GB" sz="1200" spc="-1" strike="noStrike">
                <a:solidFill>
                  <a:srgbClr val="ff9900"/>
                </a:solidFill>
                <a:latin typeface="Trebuchet MS"/>
                <a:ea typeface="DejaVu Sans"/>
              </a:rPr>
              <a:t>lower left hindlimb</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CM 21775</a:t>
            </a:r>
            <a:r>
              <a:rPr b="0" lang="en-GB" sz="1200" spc="-1" strike="noStrike">
                <a:solidFill>
                  <a:srgbClr val="000000"/>
                </a:solidFill>
                <a:latin typeface="Trebuchet MS"/>
                <a:ea typeface="DejaVu Sans"/>
              </a:rPr>
              <a:t>: </a:t>
            </a:r>
            <a:r>
              <a:rPr b="0" lang="en-GB" sz="1200" spc="-1" strike="noStrike">
                <a:solidFill>
                  <a:srgbClr val="00ffff"/>
                </a:solidFill>
                <a:latin typeface="Trebuchet MS"/>
                <a:ea typeface="DejaVu Sans"/>
              </a:rPr>
              <a:t>left forelimb</a:t>
            </a:r>
            <a:endParaRPr b="0" lang="en-GB" sz="1200" spc="-1" strike="noStrike">
              <a:solidFill>
                <a:srgbClr val="000000"/>
              </a:solidFill>
              <a:latin typeface="Arial"/>
            </a:endParaRPr>
          </a:p>
          <a:p>
            <a:pPr>
              <a:lnSpc>
                <a:spcPct val="100000"/>
              </a:lnSpc>
            </a:pPr>
            <a:endParaRPr b="0" lang="en-GB" sz="1200" spc="-1" strike="noStrike">
              <a:solidFill>
                <a:srgbClr val="000000"/>
              </a:solidFill>
              <a:latin typeface="Arial"/>
            </a:endParaRPr>
          </a:p>
          <a:p>
            <a:pPr>
              <a:lnSpc>
                <a:spcPct val="100000"/>
              </a:lnSpc>
            </a:pPr>
            <a:r>
              <a:rPr b="1" i="1" lang="en-GB" sz="1200" spc="-1" strike="noStrike">
                <a:solidFill>
                  <a:srgbClr val="000000"/>
                </a:solidFill>
                <a:latin typeface="Trebuchet MS"/>
                <a:ea typeface="DejaVu Sans"/>
              </a:rPr>
              <a:t>Sculptures</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CM 662</a:t>
            </a:r>
            <a:r>
              <a:rPr b="0" lang="en-GB" sz="1200" spc="-1" strike="noStrike">
                <a:solidFill>
                  <a:srgbClr val="000000"/>
                </a:solidFill>
                <a:latin typeface="Trebuchet MS"/>
                <a:ea typeface="DejaVu Sans"/>
              </a:rPr>
              <a:t>: </a:t>
            </a:r>
            <a:r>
              <a:rPr b="0" lang="en-GB" sz="1200" spc="-1" strike="noStrike">
                <a:solidFill>
                  <a:srgbClr val="66ff66"/>
                </a:solidFill>
                <a:latin typeface="Trebuchet MS"/>
                <a:ea typeface="DejaVu Sans"/>
              </a:rPr>
              <a:t>sculpted right forelimb</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AMNH 965</a:t>
            </a:r>
            <a:r>
              <a:rPr b="0" lang="en-GB" sz="1200" spc="-1" strike="noStrike">
                <a:solidFill>
                  <a:srgbClr val="000000"/>
                </a:solidFill>
                <a:latin typeface="Trebuchet MS"/>
                <a:ea typeface="DejaVu Sans"/>
              </a:rPr>
              <a:t>: </a:t>
            </a:r>
            <a:r>
              <a:rPr b="0" lang="en-GB" sz="1200" spc="-1" strike="noStrike">
                <a:solidFill>
                  <a:srgbClr val="ff00ff"/>
                </a:solidFill>
                <a:latin typeface="Trebuchet MS"/>
                <a:ea typeface="DejaVu Sans"/>
              </a:rPr>
              <a:t>sculpted forefeet</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CM 662</a:t>
            </a:r>
            <a:r>
              <a:rPr b="0" lang="en-GB" sz="1200" spc="-1" strike="noStrike">
                <a:solidFill>
                  <a:srgbClr val="000000"/>
                </a:solidFill>
                <a:latin typeface="Trebuchet MS"/>
                <a:ea typeface="DejaVu Sans"/>
              </a:rPr>
              <a:t>: </a:t>
            </a:r>
            <a:r>
              <a:rPr b="0" lang="en-GB" sz="1200" spc="-1" strike="noStrike">
                <a:solidFill>
                  <a:srgbClr val="990099"/>
                </a:solidFill>
                <a:latin typeface="Trebuchet MS"/>
                <a:ea typeface="DejaVu Sans"/>
              </a:rPr>
              <a:t>sculpted braincase</a:t>
            </a:r>
            <a:endParaRPr b="0" lang="en-GB" sz="1200" spc="-1" strike="noStrike">
              <a:solidFill>
                <a:srgbClr val="000000"/>
              </a:solidFill>
              <a:latin typeface="Arial"/>
            </a:endParaRPr>
          </a:p>
          <a:p>
            <a:pPr>
              <a:lnSpc>
                <a:spcPct val="100000"/>
              </a:lnSpc>
            </a:pPr>
            <a:r>
              <a:rPr b="1" lang="en-GB" sz="1200" spc="-1" strike="noStrike">
                <a:solidFill>
                  <a:srgbClr val="000000"/>
                </a:solidFill>
                <a:latin typeface="Trebuchet MS"/>
                <a:ea typeface="DejaVu Sans"/>
              </a:rPr>
              <a:t>USNM 2673</a:t>
            </a:r>
            <a:r>
              <a:rPr b="0" lang="en-GB" sz="1200" spc="-1" strike="noStrike">
                <a:solidFill>
                  <a:srgbClr val="000000"/>
                </a:solidFill>
                <a:latin typeface="Trebuchet MS"/>
                <a:ea typeface="DejaVu Sans"/>
              </a:rPr>
              <a:t>: </a:t>
            </a:r>
            <a:r>
              <a:rPr b="0" lang="en-GB" sz="1200" spc="-1" strike="noStrike">
                <a:solidFill>
                  <a:srgbClr val="ffcc00"/>
                </a:solidFill>
                <a:latin typeface="Trebuchet MS"/>
                <a:ea typeface="DejaVu Sans"/>
              </a:rPr>
              <a:t>sculpted remainder of skull</a:t>
            </a:r>
            <a:endParaRPr b="0" lang="en-GB"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Skull replacement (between 1924 and 1971)</a:t>
            </a:r>
            <a:endParaRPr b="0" lang="en-GB" sz="2600" spc="-1" strike="noStrike">
              <a:solidFill>
                <a:srgbClr val="000000"/>
              </a:solidFill>
              <a:latin typeface="Arial"/>
            </a:endParaRPr>
          </a:p>
        </p:txBody>
      </p:sp>
      <p:sp>
        <p:nvSpPr>
          <p:cNvPr id="75" name=""/>
          <p:cNvSpPr/>
          <p:nvPr/>
        </p:nvSpPr>
        <p:spPr>
          <a:xfrm>
            <a:off x="359640" y="1079640"/>
            <a:ext cx="881532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CM 662 </a:t>
            </a:r>
            <a:r>
              <a:rPr b="0" lang="en-GB" sz="1800" spc="-1" strike="noStrike">
                <a:solidFill>
                  <a:srgbClr val="000000"/>
                </a:solidFill>
                <a:latin typeface="Trebuchet MS"/>
                <a:ea typeface="DejaVu Sans"/>
              </a:rPr>
              <a:t>braincase +</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USNM 2673 </a:t>
            </a:r>
            <a:r>
              <a:rPr b="0" lang="en-GB" sz="1800" spc="-1" strike="noStrike">
                <a:solidFill>
                  <a:srgbClr val="000000"/>
                </a:solidFill>
                <a:latin typeface="Trebuchet MS"/>
                <a:ea typeface="DejaVu Sans"/>
              </a:rPr>
              <a:t>remainder of skull</a:t>
            </a:r>
            <a:endParaRPr b="0" lang="en-GB" sz="1800" spc="-1" strike="noStrike">
              <a:solidFill>
                <a:srgbClr val="000000"/>
              </a:solidFill>
              <a:latin typeface="Arial"/>
            </a:endParaRPr>
          </a:p>
        </p:txBody>
      </p:sp>
      <p:pic>
        <p:nvPicPr>
          <p:cNvPr id="76" name="" descr=""/>
          <p:cNvPicPr/>
          <p:nvPr/>
        </p:nvPicPr>
        <p:blipFill>
          <a:blip r:embed="rId1"/>
          <a:stretch/>
        </p:blipFill>
        <p:spPr>
          <a:xfrm>
            <a:off x="359640" y="1979640"/>
            <a:ext cx="3696480" cy="3696480"/>
          </a:xfrm>
          <a:prstGeom prst="rect">
            <a:avLst/>
          </a:prstGeom>
          <a:ln w="0">
            <a:noFill/>
          </a:ln>
        </p:spPr>
      </p:pic>
      <p:sp>
        <p:nvSpPr>
          <p:cNvPr id="77" name=""/>
          <p:cNvSpPr/>
          <p:nvPr/>
        </p:nvSpPr>
        <p:spPr>
          <a:xfrm>
            <a:off x="4348800" y="1090080"/>
            <a:ext cx="406440" cy="353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a:t>
            </a:r>
            <a:endParaRPr b="0" lang="en-GB" sz="1800" spc="-1" strike="noStrike">
              <a:solidFill>
                <a:srgbClr val="000000"/>
              </a:solidFill>
              <a:latin typeface="Arial"/>
            </a:endParaRPr>
          </a:p>
        </p:txBody>
      </p:sp>
      <p:sp>
        <p:nvSpPr>
          <p:cNvPr id="78" name=""/>
          <p:cNvSpPr/>
          <p:nvPr/>
        </p:nvSpPr>
        <p:spPr>
          <a:xfrm>
            <a:off x="5039640" y="1079640"/>
            <a:ext cx="1764360" cy="618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CM 11161</a:t>
            </a:r>
            <a:r>
              <a:rPr b="0" lang="en-GB" sz="1800" spc="-1" strike="noStrike">
                <a:solidFill>
                  <a:srgbClr val="000000"/>
                </a:solidFill>
                <a:latin typeface="Trebuchet MS"/>
                <a:ea typeface="DejaVu Sans"/>
              </a:rPr>
              <a:t> skull</a:t>
            </a:r>
            <a:endParaRPr b="0" lang="en-GB" sz="1800" spc="-1" strike="noStrike">
              <a:solidFill>
                <a:srgbClr val="000000"/>
              </a:solidFill>
              <a:latin typeface="Arial"/>
            </a:endParaRPr>
          </a:p>
        </p:txBody>
      </p:sp>
      <p:pic>
        <p:nvPicPr>
          <p:cNvPr id="79" name="" descr=""/>
          <p:cNvPicPr/>
          <p:nvPr/>
        </p:nvPicPr>
        <p:blipFill>
          <a:blip r:embed="rId2"/>
          <a:stretch/>
        </p:blipFill>
        <p:spPr>
          <a:xfrm>
            <a:off x="5039640" y="1970640"/>
            <a:ext cx="3696480" cy="36964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Forefoot epic part 1.</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Original Paris mount</a:t>
            </a:r>
            <a:endParaRPr b="0" lang="en-GB" sz="2600" spc="-1" strike="noStrike">
              <a:solidFill>
                <a:srgbClr val="000000"/>
              </a:solidFill>
              <a:latin typeface="Arial"/>
            </a:endParaRPr>
          </a:p>
        </p:txBody>
      </p:sp>
      <p:sp>
        <p:nvSpPr>
          <p:cNvPr id="81" name=""/>
          <p:cNvSpPr/>
          <p:nvPr/>
        </p:nvSpPr>
        <p:spPr>
          <a:xfrm>
            <a:off x="359640" y="1439640"/>
            <a:ext cx="8815320" cy="3596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AMNH 965</a:t>
            </a:r>
            <a:r>
              <a:rPr b="0" lang="en-GB" sz="1800" spc="-1" strike="noStrike">
                <a:solidFill>
                  <a:srgbClr val="000000"/>
                </a:solidFill>
                <a:latin typeface="Trebuchet MS"/>
                <a:ea typeface="DejaVu Sans"/>
              </a:rPr>
              <a:t> camarasaurid</a:t>
            </a:r>
            <a:endParaRPr b="0" lang="en-GB" sz="1800" spc="-1" strike="noStrike">
              <a:solidFill>
                <a:srgbClr val="000000"/>
              </a:solidFill>
              <a:latin typeface="Arial"/>
            </a:endParaRPr>
          </a:p>
        </p:txBody>
      </p:sp>
      <p:pic>
        <p:nvPicPr>
          <p:cNvPr id="82" name="" descr=""/>
          <p:cNvPicPr/>
          <p:nvPr/>
        </p:nvPicPr>
        <p:blipFill>
          <a:blip r:embed="rId1"/>
          <a:stretch/>
        </p:blipFill>
        <p:spPr>
          <a:xfrm>
            <a:off x="4410360" y="360"/>
            <a:ext cx="5667120" cy="566676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Forefoot epic part 2.</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2007 re-pose at HMN</a:t>
            </a:r>
            <a:endParaRPr b="0" lang="en-GB" sz="2600" spc="-1" strike="noStrike">
              <a:solidFill>
                <a:srgbClr val="000000"/>
              </a:solidFill>
              <a:latin typeface="Arial"/>
            </a:endParaRPr>
          </a:p>
        </p:txBody>
      </p:sp>
      <p:sp>
        <p:nvSpPr>
          <p:cNvPr id="84" name=""/>
          <p:cNvSpPr/>
          <p:nvPr/>
        </p:nvSpPr>
        <p:spPr>
          <a:xfrm>
            <a:off x="359640" y="1439640"/>
            <a:ext cx="8815320" cy="3956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AMNH 965</a:t>
            </a:r>
            <a:r>
              <a:rPr b="0" lang="en-GB" sz="1800" spc="-1" strike="noStrike">
                <a:solidFill>
                  <a:srgbClr val="000000"/>
                </a:solidFill>
                <a:latin typeface="Trebuchet MS"/>
                <a:ea typeface="DejaVu Sans"/>
              </a:rPr>
              <a:t> camarasaurid</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p:txBody>
      </p:sp>
      <p:pic>
        <p:nvPicPr>
          <p:cNvPr id="85" name="" descr=""/>
          <p:cNvPicPr/>
          <p:nvPr/>
        </p:nvPicPr>
        <p:blipFill>
          <a:blip r:embed="rId1"/>
          <a:stretch/>
        </p:blipFill>
        <p:spPr>
          <a:xfrm>
            <a:off x="4410000" y="0"/>
            <a:ext cx="5667120" cy="566676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Forefoot epic part 3.</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1999 forefoot update</a:t>
            </a:r>
            <a:endParaRPr b="0" lang="en-GB" sz="2600" spc="-1" strike="noStrike">
              <a:solidFill>
                <a:srgbClr val="000000"/>
              </a:solidFill>
              <a:latin typeface="Arial"/>
            </a:endParaRPr>
          </a:p>
        </p:txBody>
      </p:sp>
      <p:sp>
        <p:nvSpPr>
          <p:cNvPr id="87" name=""/>
          <p:cNvSpPr/>
          <p:nvPr/>
        </p:nvSpPr>
        <p:spPr>
          <a:xfrm>
            <a:off x="359640" y="1439640"/>
            <a:ext cx="8815320" cy="3956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CM 662</a:t>
            </a:r>
            <a:r>
              <a:rPr b="0" lang="en-GB" sz="1800" spc="-1" strike="noStrike">
                <a:solidFill>
                  <a:srgbClr val="000000"/>
                </a:solidFill>
                <a:latin typeface="Trebuchet MS"/>
                <a:ea typeface="DejaVu Sans"/>
              </a:rPr>
              <a:t>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 </a:t>
            </a:r>
            <a:r>
              <a:rPr b="0" i="1" lang="en-GB" sz="1800" spc="-1" strike="noStrike">
                <a:solidFill>
                  <a:srgbClr val="000000"/>
                </a:solidFill>
                <a:latin typeface="Trebuchet MS"/>
                <a:ea typeface="DejaVu Sans"/>
              </a:rPr>
              <a:t>hayi</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i="1" lang="en-GB" sz="1800" spc="-1" strike="noStrike">
                <a:solidFill>
                  <a:srgbClr val="000000"/>
                </a:solidFill>
                <a:latin typeface="Trebuchet MS"/>
                <a:ea typeface="DejaVu Sans"/>
              </a:rPr>
              <a:t>Galeamopus</a:t>
            </a:r>
            <a:r>
              <a:rPr b="0" lang="en-GB" sz="1800" spc="-1" strike="noStrike">
                <a:solidFill>
                  <a:srgbClr val="000000"/>
                </a:solidFill>
                <a:latin typeface="Trebuchet MS"/>
                <a:ea typeface="DejaVu Sans"/>
              </a:rPr>
              <a:t> </a:t>
            </a:r>
            <a:r>
              <a:rPr b="0" i="1" lang="en-GB" sz="1800" spc="-1" strike="noStrike">
                <a:solidFill>
                  <a:srgbClr val="000000"/>
                </a:solidFill>
                <a:latin typeface="Trebuchet MS"/>
                <a:ea typeface="DejaVu Sans"/>
              </a:rPr>
              <a:t>hayi)</a:t>
            </a:r>
            <a:endParaRPr b="0" lang="en-GB" sz="1800" spc="-1" strike="noStrike">
              <a:solidFill>
                <a:srgbClr val="000000"/>
              </a:solidFill>
              <a:latin typeface="Arial"/>
            </a:endParaRPr>
          </a:p>
        </p:txBody>
      </p:sp>
      <p:pic>
        <p:nvPicPr>
          <p:cNvPr id="88" name="" descr=""/>
          <p:cNvPicPr/>
          <p:nvPr/>
        </p:nvPicPr>
        <p:blipFill>
          <a:blip r:embed="rId1"/>
          <a:stretch/>
        </p:blipFill>
        <p:spPr>
          <a:xfrm>
            <a:off x="4460760" y="0"/>
            <a:ext cx="5616360" cy="566676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Forefoot epic part 4.</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2007 remount</a:t>
            </a:r>
            <a:endParaRPr b="0" lang="en-GB" sz="2600" spc="-1" strike="noStrike">
              <a:solidFill>
                <a:srgbClr val="000000"/>
              </a:solidFill>
              <a:latin typeface="Arial"/>
            </a:endParaRPr>
          </a:p>
        </p:txBody>
      </p:sp>
      <p:sp>
        <p:nvSpPr>
          <p:cNvPr id="90" name=""/>
          <p:cNvSpPr/>
          <p:nvPr/>
        </p:nvSpPr>
        <p:spPr>
          <a:xfrm>
            <a:off x="359640" y="1439640"/>
            <a:ext cx="8815320" cy="3776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WDC-FS001A</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Referred to </a:t>
            </a:r>
            <a:r>
              <a:rPr b="0" i="1" lang="en-GB" sz="1800" spc="-1" strike="noStrike">
                <a:solidFill>
                  <a:srgbClr val="000000"/>
                </a:solidFill>
                <a:latin typeface="Trebuchet MS"/>
                <a:ea typeface="DejaVu Sans"/>
              </a:rPr>
              <a:t>D</a:t>
            </a:r>
            <a:r>
              <a:rPr b="0" lang="en-GB" sz="1800" spc="-1" strike="noStrike">
                <a:solidFill>
                  <a:srgbClr val="000000"/>
                </a:solidFill>
                <a:latin typeface="Trebuchet MS"/>
                <a:ea typeface="DejaVu Sans"/>
              </a:rPr>
              <a:t>. </a:t>
            </a:r>
            <a:r>
              <a:rPr b="0" i="1" lang="en-GB" sz="1800" spc="-1" strike="noStrike">
                <a:solidFill>
                  <a:srgbClr val="000000"/>
                </a:solidFill>
                <a:latin typeface="Trebuchet MS"/>
                <a:ea typeface="DejaVu Sans"/>
              </a:rPr>
              <a:t>carnegii</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but probably not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p:txBody>
      </p:sp>
      <p:pic>
        <p:nvPicPr>
          <p:cNvPr id="91" name="" descr=""/>
          <p:cNvPicPr/>
          <p:nvPr/>
        </p:nvPicPr>
        <p:blipFill>
          <a:blip r:embed="rId1"/>
          <a:stretch/>
        </p:blipFill>
        <p:spPr>
          <a:xfrm>
            <a:off x="4410000" y="0"/>
            <a:ext cx="5667120" cy="566676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92" name="" descr=""/>
          <p:cNvPicPr/>
          <p:nvPr/>
        </p:nvPicPr>
        <p:blipFill>
          <a:blip r:embed="rId1"/>
          <a:stretch/>
        </p:blipFill>
        <p:spPr>
          <a:xfrm>
            <a:off x="810000" y="-20160"/>
            <a:ext cx="8457840" cy="5689080"/>
          </a:xfrm>
          <a:prstGeom prst="rect">
            <a:avLst/>
          </a:prstGeom>
          <a:ln w="0">
            <a:noFill/>
          </a:ln>
        </p:spPr>
      </p:pic>
      <p:sp>
        <p:nvSpPr>
          <p:cNvPr id="93" name=""/>
          <p:cNvSpPr/>
          <p:nvPr/>
        </p:nvSpPr>
        <p:spPr>
          <a:xfrm>
            <a:off x="1008000" y="72000"/>
            <a:ext cx="611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Forelimb problems</a:t>
            </a:r>
            <a:endParaRPr b="0" lang="en-GB" sz="2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
          <p:cNvSpPr/>
          <p:nvPr/>
        </p:nvSpPr>
        <p:spPr>
          <a:xfrm>
            <a:off x="359640" y="359640"/>
            <a:ext cx="2159280" cy="503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sauropod</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dinosaur</a:t>
            </a:r>
            <a:endParaRPr b="0" lang="en-GB" sz="2600" spc="-1" strike="noStrike">
              <a:solidFill>
                <a:srgbClr val="000000"/>
              </a:solidFill>
              <a:latin typeface="Arial"/>
            </a:endParaRPr>
          </a:p>
          <a:p>
            <a:pPr>
              <a:lnSpc>
                <a:spcPct val="100000"/>
              </a:lnSpc>
            </a:pPr>
            <a:r>
              <a:rPr b="1" i="1" lang="en-GB" sz="2600" spc="-1" strike="noStrike">
                <a:solidFill>
                  <a:srgbClr val="000099"/>
                </a:solidFill>
                <a:latin typeface="Trebuchet MS"/>
                <a:ea typeface="DejaVu Sans"/>
              </a:rPr>
              <a:t>Diplodocus</a:t>
            </a:r>
            <a:endParaRPr b="0" lang="en-GB" sz="26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Best known</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from the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Carnegie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specimen</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a:t>
            </a:r>
            <a:r>
              <a:rPr b="1" lang="en-GB" sz="2600" spc="-1" strike="noStrike">
                <a:solidFill>
                  <a:srgbClr val="000099"/>
                </a:solidFill>
                <a:latin typeface="Trebuchet MS"/>
                <a:ea typeface="DejaVu Sans"/>
              </a:rPr>
              <a:t>CM 84”</a:t>
            </a:r>
            <a:endParaRPr b="0" lang="en-GB" sz="2600" spc="-1" strike="noStrike">
              <a:solidFill>
                <a:srgbClr val="000000"/>
              </a:solidFill>
              <a:latin typeface="Arial"/>
            </a:endParaRPr>
          </a:p>
        </p:txBody>
      </p:sp>
      <p:pic>
        <p:nvPicPr>
          <p:cNvPr id="46" name="" descr=""/>
          <p:cNvPicPr/>
          <p:nvPr/>
        </p:nvPicPr>
        <p:blipFill>
          <a:blip r:embed="rId1"/>
          <a:stretch/>
        </p:blipFill>
        <p:spPr>
          <a:xfrm>
            <a:off x="2519640" y="0"/>
            <a:ext cx="7556040" cy="566568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94" name="" descr=""/>
          <p:cNvPicPr/>
          <p:nvPr/>
        </p:nvPicPr>
        <p:blipFill>
          <a:blip r:embed="rId1"/>
          <a:stretch/>
        </p:blipFill>
        <p:spPr>
          <a:xfrm>
            <a:off x="810000" y="-20160"/>
            <a:ext cx="8457840" cy="5689080"/>
          </a:xfrm>
          <a:prstGeom prst="rect">
            <a:avLst/>
          </a:prstGeom>
          <a:ln w="0">
            <a:noFill/>
          </a:ln>
        </p:spPr>
      </p:pic>
      <p:sp>
        <p:nvSpPr>
          <p:cNvPr id="95" name=""/>
          <p:cNvSpPr/>
          <p:nvPr/>
        </p:nvSpPr>
        <p:spPr>
          <a:xfrm>
            <a:off x="1008000" y="72000"/>
            <a:ext cx="611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Forelimb problems</a:t>
            </a:r>
            <a:endParaRPr b="0" lang="en-GB" sz="2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96" name="" descr=""/>
          <p:cNvPicPr/>
          <p:nvPr/>
        </p:nvPicPr>
        <p:blipFill>
          <a:blip r:embed="rId1"/>
          <a:stretch/>
        </p:blipFill>
        <p:spPr>
          <a:xfrm>
            <a:off x="810000" y="-20160"/>
            <a:ext cx="8457840" cy="5689080"/>
          </a:xfrm>
          <a:prstGeom prst="rect">
            <a:avLst/>
          </a:prstGeom>
          <a:ln w="0">
            <a:noFill/>
          </a:ln>
        </p:spPr>
      </p:pic>
      <p:sp>
        <p:nvSpPr>
          <p:cNvPr id="97" name=""/>
          <p:cNvSpPr/>
          <p:nvPr/>
        </p:nvSpPr>
        <p:spPr>
          <a:xfrm>
            <a:off x="1008000" y="72000"/>
            <a:ext cx="611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Forelimb problems</a:t>
            </a:r>
            <a:endParaRPr b="0" lang="en-GB" sz="26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98" name="" descr=""/>
          <p:cNvPicPr/>
          <p:nvPr/>
        </p:nvPicPr>
        <p:blipFill>
          <a:blip r:embed="rId1"/>
          <a:stretch/>
        </p:blipFill>
        <p:spPr>
          <a:xfrm>
            <a:off x="810000" y="-20160"/>
            <a:ext cx="8457840" cy="5689080"/>
          </a:xfrm>
          <a:prstGeom prst="rect">
            <a:avLst/>
          </a:prstGeom>
          <a:ln w="0">
            <a:noFill/>
          </a:ln>
        </p:spPr>
      </p:pic>
      <p:sp>
        <p:nvSpPr>
          <p:cNvPr id="99" name=""/>
          <p:cNvSpPr/>
          <p:nvPr/>
        </p:nvSpPr>
        <p:spPr>
          <a:xfrm>
            <a:off x="1008000" y="72000"/>
            <a:ext cx="8530560" cy="2086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pc="-1" strike="noStrike">
                <a:solidFill>
                  <a:srgbClr val="ffffff"/>
                </a:solidFill>
                <a:latin typeface="Trebuchet MS"/>
                <a:ea typeface="DejaVu Sans"/>
              </a:rPr>
              <a:t>Diplodocus</a:t>
            </a:r>
            <a:r>
              <a:rPr b="1" lang="en-GB" sz="2600" spc="-1" strike="noStrike">
                <a:solidFill>
                  <a:srgbClr val="ffffff"/>
                </a:solidFill>
                <a:latin typeface="Trebuchet MS"/>
                <a:ea typeface="DejaVu Sans"/>
              </a:rPr>
              <a:t> sp. AMNH 5855</a:t>
            </a:r>
            <a:br>
              <a:rPr sz="2600"/>
            </a:br>
            <a:r>
              <a:rPr b="1" lang="en-GB" sz="2600" spc="-1" strike="noStrike">
                <a:solidFill>
                  <a:srgbClr val="ffffff"/>
                </a:solidFill>
                <a:latin typeface="Trebuchet MS"/>
                <a:ea typeface="DejaVu Sans"/>
              </a:rPr>
              <a:t>left humerus, anterior view (reversed)</a:t>
            </a:r>
            <a:endParaRPr b="0" lang="en-GB" sz="2600" spc="-1" strike="noStrike">
              <a:solidFill>
                <a:srgbClr val="ffffff"/>
              </a:solidFill>
              <a:latin typeface="Arial"/>
            </a:endParaRPr>
          </a:p>
          <a:p>
            <a:pPr>
              <a:lnSpc>
                <a:spcPct val="100000"/>
              </a:lnSpc>
            </a:pPr>
            <a:endParaRPr b="0" lang="en-GB" sz="1400" spc="-1" strike="noStrike">
              <a:solidFill>
                <a:srgbClr val="ffffff"/>
              </a:solidFill>
              <a:latin typeface="Arial"/>
            </a:endParaRPr>
          </a:p>
          <a:p>
            <a:pPr>
              <a:lnSpc>
                <a:spcPct val="100000"/>
              </a:lnSpc>
            </a:pPr>
            <a:r>
              <a:rPr b="1" lang="en-GB" sz="1400" spc="-1" strike="noStrike">
                <a:solidFill>
                  <a:srgbClr val="ffffff"/>
                </a:solidFill>
                <a:latin typeface="Trebuchet MS"/>
                <a:ea typeface="DejaVu Sans"/>
              </a:rPr>
              <a:t>(Mook 1917:figure 2A)</a:t>
            </a:r>
            <a:endParaRPr b="0" lang="en-GB"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00" name="" descr=""/>
          <p:cNvPicPr/>
          <p:nvPr/>
        </p:nvPicPr>
        <p:blipFill>
          <a:blip r:embed="rId1"/>
          <a:stretch/>
        </p:blipFill>
        <p:spPr>
          <a:xfrm>
            <a:off x="810000" y="-20160"/>
            <a:ext cx="8457840" cy="5689080"/>
          </a:xfrm>
          <a:prstGeom prst="rect">
            <a:avLst/>
          </a:prstGeom>
          <a:ln w="0">
            <a:noFill/>
          </a:ln>
        </p:spPr>
      </p:pic>
      <p:sp>
        <p:nvSpPr>
          <p:cNvPr id="101" name=""/>
          <p:cNvSpPr/>
          <p:nvPr/>
        </p:nvSpPr>
        <p:spPr>
          <a:xfrm>
            <a:off x="1008000" y="72000"/>
            <a:ext cx="6730560" cy="1726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pc="-1" strike="noStrike">
                <a:solidFill>
                  <a:srgbClr val="ffffff"/>
                </a:solidFill>
                <a:latin typeface="Trebuchet MS"/>
                <a:ea typeface="DejaVu Sans"/>
              </a:rPr>
              <a:t>Camarasaurus supremus</a:t>
            </a:r>
            <a:r>
              <a:rPr b="1" lang="en-GB" sz="2600" spc="-1" strike="noStrike">
                <a:solidFill>
                  <a:srgbClr val="ffffff"/>
                </a:solidFill>
                <a:latin typeface="Trebuchet MS"/>
                <a:ea typeface="DejaVu Sans"/>
              </a:rPr>
              <a:t> AMNH 5761/H.2</a:t>
            </a:r>
            <a:endParaRPr b="0" lang="en-GB" sz="2600" spc="-1" strike="noStrike">
              <a:solidFill>
                <a:srgbClr val="ffffff"/>
              </a:solidFill>
              <a:latin typeface="Arial"/>
            </a:endParaRPr>
          </a:p>
          <a:p>
            <a:pPr>
              <a:lnSpc>
                <a:spcPct val="100000"/>
              </a:lnSpc>
            </a:pPr>
            <a:r>
              <a:rPr b="1" lang="en-GB" sz="2600" spc="-1" strike="noStrike">
                <a:solidFill>
                  <a:srgbClr val="ffffff"/>
                </a:solidFill>
                <a:latin typeface="Trebuchet MS"/>
                <a:ea typeface="DejaVu Sans"/>
              </a:rPr>
              <a:t>left humerus, anterior view</a:t>
            </a:r>
            <a:endParaRPr b="0" lang="en-GB" sz="2600" spc="-1" strike="noStrike">
              <a:solidFill>
                <a:srgbClr val="ffffff"/>
              </a:solidFill>
              <a:latin typeface="Arial"/>
            </a:endParaRPr>
          </a:p>
          <a:p>
            <a:pPr>
              <a:lnSpc>
                <a:spcPct val="100000"/>
              </a:lnSpc>
            </a:pPr>
            <a:endParaRPr b="0" lang="en-GB" sz="1400" spc="-1" strike="noStrike">
              <a:solidFill>
                <a:srgbClr val="ffffff"/>
              </a:solidFill>
              <a:latin typeface="Arial"/>
            </a:endParaRPr>
          </a:p>
          <a:p>
            <a:pPr>
              <a:lnSpc>
                <a:spcPct val="100000"/>
              </a:lnSpc>
            </a:pPr>
            <a:r>
              <a:rPr b="1" lang="en-GB" sz="1400" spc="-1" strike="noStrike">
                <a:solidFill>
                  <a:srgbClr val="ffffff"/>
                </a:solidFill>
                <a:latin typeface="Trebuchet MS"/>
                <a:ea typeface="DejaVu Sans"/>
              </a:rPr>
              <a:t>(Osborn and Mook 1921:figure 84B)</a:t>
            </a:r>
            <a:endParaRPr b="0" lang="en-GB"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 name="" descr=""/>
          <p:cNvPicPr/>
          <p:nvPr/>
        </p:nvPicPr>
        <p:blipFill>
          <a:blip r:embed="rId1"/>
          <a:stretch/>
        </p:blipFill>
        <p:spPr>
          <a:xfrm>
            <a:off x="0" y="-1049400"/>
            <a:ext cx="10077120" cy="6716880"/>
          </a:xfrm>
          <a:prstGeom prst="rect">
            <a:avLst/>
          </a:prstGeom>
          <a:ln w="0">
            <a:noFill/>
          </a:ln>
        </p:spPr>
      </p:pic>
      <p:sp>
        <p:nvSpPr>
          <p:cNvPr id="103"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Forelimb replacement from DMNS 1494?</a:t>
            </a:r>
            <a:endParaRPr b="0" lang="en-GB"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 name="" descr=""/>
          <p:cNvPicPr/>
          <p:nvPr/>
        </p:nvPicPr>
        <p:blipFill>
          <a:blip r:embed="rId1"/>
          <a:stretch/>
        </p:blipFill>
        <p:spPr>
          <a:xfrm>
            <a:off x="0" y="-1049400"/>
            <a:ext cx="10077120" cy="6716880"/>
          </a:xfrm>
          <a:prstGeom prst="rect">
            <a:avLst/>
          </a:prstGeom>
          <a:ln w="0">
            <a:noFill/>
          </a:ln>
        </p:spPr>
      </p:pic>
      <p:sp>
        <p:nvSpPr>
          <p:cNvPr id="105"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Forelimb replacement from DMNS 1494?</a:t>
            </a:r>
            <a:endParaRPr b="0" lang="en-GB" sz="2600" spc="-1" strike="noStrike">
              <a:solidFill>
                <a:srgbClr val="000000"/>
              </a:solidFill>
              <a:latin typeface="Arial"/>
            </a:endParaRPr>
          </a:p>
        </p:txBody>
      </p:sp>
      <p:sp>
        <p:nvSpPr>
          <p:cNvPr id="106" name=""/>
          <p:cNvSpPr/>
          <p:nvPr/>
        </p:nvSpPr>
        <p:spPr>
          <a:xfrm>
            <a:off x="359640" y="2385360"/>
            <a:ext cx="3579120" cy="883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ffffff"/>
                </a:solidFill>
                <a:latin typeface="Trebuchet MS"/>
                <a:ea typeface="DejaVu Sans"/>
              </a:rPr>
              <a:t>But its forelimbs were</a:t>
            </a:r>
            <a:endParaRPr b="0" lang="en-GB" sz="1800" spc="-1" strike="noStrike">
              <a:solidFill>
                <a:srgbClr val="000000"/>
              </a:solidFill>
              <a:latin typeface="Arial"/>
            </a:endParaRPr>
          </a:p>
          <a:p>
            <a:pPr>
              <a:lnSpc>
                <a:spcPct val="100000"/>
              </a:lnSpc>
            </a:pPr>
            <a:r>
              <a:rPr b="0" lang="en-GB" sz="1800" spc="-1" strike="noStrike">
                <a:solidFill>
                  <a:srgbClr val="ffffff"/>
                </a:solidFill>
                <a:latin typeface="Trebuchet MS"/>
                <a:ea typeface="DejaVu Sans"/>
              </a:rPr>
              <a:t>casts from the original</a:t>
            </a:r>
            <a:endParaRPr b="0" lang="en-GB" sz="1800" spc="-1" strike="noStrike">
              <a:solidFill>
                <a:srgbClr val="000000"/>
              </a:solidFill>
              <a:latin typeface="Arial"/>
            </a:endParaRPr>
          </a:p>
          <a:p>
            <a:pPr>
              <a:lnSpc>
                <a:spcPct val="100000"/>
              </a:lnSpc>
            </a:pPr>
            <a:r>
              <a:rPr b="0" lang="en-GB" sz="1800" spc="-1" strike="noStrike">
                <a:solidFill>
                  <a:srgbClr val="ffffff"/>
                </a:solidFill>
                <a:latin typeface="Trebuchet MS"/>
                <a:ea typeface="DejaVu Sans"/>
              </a:rPr>
              <a:t>Carnegie mount!</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 name="" descr=""/>
          <p:cNvPicPr/>
          <p:nvPr/>
        </p:nvPicPr>
        <p:blipFill>
          <a:blip r:embed="rId1"/>
          <a:stretch/>
        </p:blipFill>
        <p:spPr>
          <a:xfrm>
            <a:off x="0" y="0"/>
            <a:ext cx="10077480" cy="5667120"/>
          </a:xfrm>
          <a:prstGeom prst="rect">
            <a:avLst/>
          </a:prstGeom>
          <a:ln w="0">
            <a:noFill/>
          </a:ln>
        </p:spPr>
      </p:pic>
      <p:sp>
        <p:nvSpPr>
          <p:cNvPr id="108"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Forelimb replacement</a:t>
            </a:r>
            <a:endParaRPr b="0" lang="en-GB" sz="2600" spc="-1" strike="noStrike">
              <a:solidFill>
                <a:srgbClr val="000000"/>
              </a:solidFill>
              <a:latin typeface="Arial"/>
            </a:endParaRPr>
          </a:p>
          <a:p>
            <a:pPr>
              <a:lnSpc>
                <a:spcPct val="100000"/>
              </a:lnSpc>
            </a:pPr>
            <a:r>
              <a:rPr b="1" lang="en-GB" sz="2600" spc="-1" strike="noStrike">
                <a:solidFill>
                  <a:srgbClr val="ffffff"/>
                </a:solidFill>
                <a:latin typeface="Trebuchet MS"/>
                <a:ea typeface="DejaVu Sans"/>
              </a:rPr>
              <a:t>2007</a:t>
            </a:r>
            <a:endParaRPr b="0" lang="en-GB" sz="2600" spc="-1" strike="noStrike">
              <a:solidFill>
                <a:srgbClr val="000000"/>
              </a:solidFill>
              <a:latin typeface="Arial"/>
            </a:endParaRPr>
          </a:p>
        </p:txBody>
      </p:sp>
      <p:sp>
        <p:nvSpPr>
          <p:cNvPr id="109" name=""/>
          <p:cNvSpPr/>
          <p:nvPr/>
        </p:nvSpPr>
        <p:spPr>
          <a:xfrm>
            <a:off x="359640" y="1439640"/>
            <a:ext cx="8815320" cy="413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ffffff"/>
                </a:solidFill>
                <a:latin typeface="Trebuchet MS"/>
                <a:ea typeface="DejaVu Sans"/>
              </a:rPr>
              <a:t>B</a:t>
            </a:r>
            <a:r>
              <a:rPr b="1" lang="en-GB" sz="1800" spc="-1" strike="noStrike">
                <a:solidFill>
                  <a:srgbClr val="ffffff"/>
                </a:solidFill>
                <a:latin typeface="Trebuchet MS"/>
                <a:ea typeface="DejaVu Sans"/>
              </a:rPr>
              <a:t>YU 681</a:t>
            </a:r>
            <a:r>
              <a:rPr b="0" lang="en-GB" sz="1800" spc="-1" strike="noStrike">
                <a:solidFill>
                  <a:srgbClr val="ffffff"/>
                </a:solidFill>
                <a:latin typeface="Trebuchet MS"/>
                <a:ea typeface="DejaVu Sans"/>
              </a:rPr>
              <a:t> scaled sculptures</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Casts were sent around the world in the early 1900s.</a:t>
            </a:r>
            <a:endParaRPr b="0" lang="en-GB" sz="2600" spc="-1" strike="noStrike">
              <a:solidFill>
                <a:srgbClr val="000000"/>
              </a:solidFill>
              <a:latin typeface="Arial"/>
            </a:endParaRPr>
          </a:p>
        </p:txBody>
      </p:sp>
      <p:graphicFrame>
        <p:nvGraphicFramePr>
          <p:cNvPr id="111" name=""/>
          <p:cNvGraphicFramePr/>
          <p:nvPr/>
        </p:nvGraphicFramePr>
        <p:xfrm>
          <a:off x="352800" y="1094760"/>
          <a:ext cx="9545400" cy="44701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pc="-1" strike="noStrike">
                          <a:solidFill>
                            <a:srgbClr val="000000"/>
                          </a:solidFill>
                          <a:latin typeface="Trebuchet MS"/>
                        </a:rPr>
                        <a:t>Natural History Museum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London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England</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12 May 1905</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Museum für Naturkunde Berlin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Berlin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Germany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13 May 1908</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Muséum National d’Histoire Naturelle</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Paris</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France</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15 June 1908</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pc="-1" strike="noStrike">
                          <a:solidFill>
                            <a:srgbClr val="000000"/>
                          </a:solidFill>
                          <a:latin typeface="Trebuchet MS"/>
                        </a:rPr>
                        <a:t>Kaiserliches und königliches naturhistorisches Hof-Museum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Vienna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Austria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24 September 1909</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pc="-1" strike="noStrike">
                          <a:solidFill>
                            <a:srgbClr val="000000"/>
                          </a:solidFill>
                          <a:latin typeface="Trebuchet MS"/>
                        </a:rPr>
                        <a:t>Giovanni Capellini Museum for Paleontology and Geology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Bologna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Italy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27 October 1909</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The Imperial Museum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St. Petersburg</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Russia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Early July 1910</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Museo de La Plata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La Plata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Argentina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1912</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Museo Nacional de Ciencias Naturales</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Madrid</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Spain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2 December 1913</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Museo de Paleontología (UNAM)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Mexico City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Mexico</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1930</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pc="-1" strike="noStrike">
                          <a:solidFill>
                            <a:srgbClr val="000000"/>
                          </a:solidFill>
                          <a:latin typeface="Trebuchet MS"/>
                        </a:rPr>
                        <a:t>Staatssammlung für Paläontologie und Geologie</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Munich</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Germany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1934 (never mounted)</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
        <p:nvSpPr>
          <p:cNvPr id="112" name=""/>
          <p:cNvSpPr/>
          <p:nvPr/>
        </p:nvSpPr>
        <p:spPr>
          <a:xfrm>
            <a:off x="0" y="0"/>
            <a:ext cx="10080000" cy="5670000"/>
          </a:xfrm>
          <a:prstGeom prst="rect">
            <a:avLst/>
          </a:prstGeom>
          <a:solidFill>
            <a:srgbClr val="ffffff">
              <a:alpha val="67000"/>
            </a:srgbClr>
          </a:solidFill>
          <a:ln w="0">
            <a:noFill/>
          </a:ln>
        </p:spPr>
        <p:style>
          <a:lnRef idx="0"/>
          <a:fillRef idx="0"/>
          <a:effectRef idx="0"/>
          <a:fontRef idx="minor"/>
        </p:style>
        <p:txBody>
          <a:bodyPr lIns="90000" rIns="90000" tIns="45000" bIns="45000" anchor="ctr">
            <a:noAutofit/>
          </a:bodyPr>
          <a:p>
            <a:pPr>
              <a:lnSpc>
                <a:spcPct val="100000"/>
              </a:lnSpc>
            </a:pPr>
            <a:endParaRPr b="0" lang="en-GB" sz="1800" spc="-1" strike="noStrike">
              <a:solidFill>
                <a:srgbClr val="000000"/>
              </a:solidFill>
              <a:latin typeface="Arial"/>
              <a:ea typeface="DejaVu Sans"/>
            </a:endParaRPr>
          </a:p>
        </p:txBody>
      </p:sp>
      <p:sp>
        <p:nvSpPr>
          <p:cNvPr id="113" name=""/>
          <p:cNvSpPr/>
          <p:nvPr/>
        </p:nvSpPr>
        <p:spPr>
          <a:xfrm rot="20914200">
            <a:off x="1851840" y="2116080"/>
            <a:ext cx="5997240" cy="1451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GB" sz="4800" spc="-1" strike="noStrike">
                <a:solidFill>
                  <a:srgbClr val="c9211e"/>
                </a:solidFill>
                <a:latin typeface="Arial"/>
                <a:ea typeface="DejaVu Sans"/>
              </a:rPr>
              <a:t>Molds unused since</a:t>
            </a:r>
            <a:endParaRPr b="0" lang="en-GB" sz="4800" spc="-1" strike="noStrike">
              <a:solidFill>
                <a:srgbClr val="000000"/>
              </a:solidFill>
              <a:latin typeface="Arial"/>
            </a:endParaRPr>
          </a:p>
          <a:p>
            <a:pPr algn="ctr">
              <a:lnSpc>
                <a:spcPct val="100000"/>
              </a:lnSpc>
            </a:pPr>
            <a:r>
              <a:rPr b="1" lang="en-GB" sz="4800" spc="-1" strike="noStrike">
                <a:solidFill>
                  <a:srgbClr val="c9211e"/>
                </a:solidFill>
                <a:latin typeface="Arial"/>
                <a:ea typeface="DejaVu Sans"/>
              </a:rPr>
              <a:t>1930 or even 1910.</a:t>
            </a:r>
            <a:endParaRPr b="0" lang="en-GB" sz="4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Episode IV:</a:t>
            </a:r>
            <a:br>
              <a:rPr sz="2600"/>
            </a:br>
            <a:r>
              <a:rPr b="1" lang="en-GB" sz="2600" spc="-1" strike="noStrike">
                <a:solidFill>
                  <a:srgbClr val="000099"/>
                </a:solidFill>
                <a:latin typeface="Trebuchet MS"/>
                <a:ea typeface="DejaVu Sans"/>
              </a:rPr>
              <a:t>A New Hope</a:t>
            </a:r>
            <a:endParaRPr b="0" lang="en-GB" sz="2600" spc="-1" strike="noStrike">
              <a:solidFill>
                <a:srgbClr val="000000"/>
              </a:solidFill>
              <a:latin typeface="Arial"/>
            </a:endParaRPr>
          </a:p>
        </p:txBody>
      </p:sp>
      <p:sp>
        <p:nvSpPr>
          <p:cNvPr id="115" name=""/>
          <p:cNvSpPr/>
          <p:nvPr/>
        </p:nvSpPr>
        <p:spPr>
          <a:xfrm>
            <a:off x="359640" y="1439640"/>
            <a:ext cx="9355680" cy="3057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In 1952,</a:t>
            </a:r>
            <a:br>
              <a:rPr sz="1800"/>
            </a:br>
            <a:r>
              <a:rPr b="0" lang="en-GB" sz="1800" spc="-1" strike="noStrike">
                <a:solidFill>
                  <a:srgbClr val="000000"/>
                </a:solidFill>
                <a:latin typeface="Trebuchet MS"/>
                <a:ea typeface="DejaVu Sans"/>
              </a:rPr>
              <a:t>Carnegie curator</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LeRoy “Pop” Kay</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donated the molds</a:t>
            </a:r>
            <a:br>
              <a:rPr sz="1800"/>
            </a:br>
            <a:r>
              <a:rPr b="0" lang="en-GB" sz="1800" spc="-1" strike="noStrike">
                <a:solidFill>
                  <a:srgbClr val="000000"/>
                </a:solidFill>
                <a:latin typeface="Trebuchet MS"/>
                <a:ea typeface="DejaVu Sans"/>
              </a:rPr>
              <a:t>to the Field House</a:t>
            </a:r>
            <a:br>
              <a:rPr sz="1800"/>
            </a:br>
            <a:r>
              <a:rPr b="0" lang="en-GB" sz="1800" spc="-1" strike="noStrike">
                <a:solidFill>
                  <a:srgbClr val="000000"/>
                </a:solidFill>
                <a:latin typeface="Trebuchet MS"/>
                <a:ea typeface="DejaVu Sans"/>
              </a:rPr>
              <a:t>in Vernal.</a:t>
            </a:r>
            <a:endParaRPr b="0" lang="en-GB" sz="1800" spc="-1" strike="noStrike">
              <a:solidFill>
                <a:srgbClr val="000000"/>
              </a:solidFill>
              <a:latin typeface="Arial"/>
            </a:endParaRPr>
          </a:p>
        </p:txBody>
      </p:sp>
      <p:pic>
        <p:nvPicPr>
          <p:cNvPr id="116" name="" descr=""/>
          <p:cNvPicPr/>
          <p:nvPr/>
        </p:nvPicPr>
        <p:blipFill>
          <a:blip r:embed="rId1"/>
          <a:stretch/>
        </p:blipFill>
        <p:spPr>
          <a:xfrm>
            <a:off x="2874240" y="0"/>
            <a:ext cx="7203600" cy="566784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Untermanns</a:t>
            </a:r>
            <a:endParaRPr b="0" lang="en-GB" sz="2600" spc="-1" strike="noStrike">
              <a:solidFill>
                <a:srgbClr val="000000"/>
              </a:solidFill>
              <a:latin typeface="Arial"/>
            </a:endParaRPr>
          </a:p>
        </p:txBody>
      </p:sp>
      <p:sp>
        <p:nvSpPr>
          <p:cNvPr id="118"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Ernest Untermann,</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Museum Director.</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and —</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Billie Untermann,</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Staff Scientist.</a:t>
            </a:r>
            <a:endParaRPr b="0" lang="en-GB" sz="1800" spc="-1" strike="noStrike">
              <a:solidFill>
                <a:srgbClr val="000000"/>
              </a:solidFill>
              <a:latin typeface="Arial"/>
            </a:endParaRPr>
          </a:p>
        </p:txBody>
      </p:sp>
      <p:pic>
        <p:nvPicPr>
          <p:cNvPr id="119" name="" descr=""/>
          <p:cNvPicPr/>
          <p:nvPr/>
        </p:nvPicPr>
        <p:blipFill>
          <a:blip r:embed="rId1"/>
          <a:stretch/>
        </p:blipFill>
        <p:spPr>
          <a:xfrm>
            <a:off x="2778480" y="0"/>
            <a:ext cx="7659000" cy="56678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 name=""/>
          <p:cNvSpPr/>
          <p:nvPr/>
        </p:nvSpPr>
        <p:spPr>
          <a:xfrm>
            <a:off x="359640" y="359640"/>
            <a:ext cx="2159280" cy="503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sauropod</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dinosaur</a:t>
            </a:r>
            <a:endParaRPr b="0" lang="en-GB" sz="2600" spc="-1" strike="noStrike">
              <a:solidFill>
                <a:srgbClr val="000000"/>
              </a:solidFill>
              <a:latin typeface="Arial"/>
            </a:endParaRPr>
          </a:p>
          <a:p>
            <a:pPr>
              <a:lnSpc>
                <a:spcPct val="100000"/>
              </a:lnSpc>
            </a:pPr>
            <a:r>
              <a:rPr b="1" i="1" lang="en-GB" sz="2600" spc="-1" strike="noStrike">
                <a:solidFill>
                  <a:srgbClr val="000099"/>
                </a:solidFill>
                <a:latin typeface="Trebuchet MS"/>
                <a:ea typeface="DejaVu Sans"/>
              </a:rPr>
              <a:t>Diplodocus</a:t>
            </a:r>
            <a:endParaRPr b="0" lang="en-GB" sz="26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Best known</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from the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Carnegie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specimen</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a:t>
            </a:r>
            <a:r>
              <a:rPr b="1" lang="en-GB" sz="2600" spc="-1" strike="noStrike">
                <a:solidFill>
                  <a:srgbClr val="000099"/>
                </a:solidFill>
                <a:latin typeface="Trebuchet MS"/>
                <a:ea typeface="DejaVu Sans"/>
              </a:rPr>
              <a:t>CM 84”</a:t>
            </a:r>
            <a:endParaRPr b="0" lang="en-GB" sz="2600" spc="-1" strike="noStrike">
              <a:solidFill>
                <a:srgbClr val="000000"/>
              </a:solidFill>
              <a:latin typeface="Arial"/>
            </a:endParaRPr>
          </a:p>
          <a:p>
            <a:pPr>
              <a:lnSpc>
                <a:spcPct val="100000"/>
              </a:lnSpc>
            </a:pPr>
            <a:endParaRPr b="0" lang="en-GB" sz="2600" spc="-1" strike="noStrike">
              <a:solidFill>
                <a:srgbClr val="000000"/>
              </a:solidFill>
              <a:latin typeface="Arial"/>
            </a:endParaRPr>
          </a:p>
          <a:p>
            <a:pPr>
              <a:lnSpc>
                <a:spcPct val="100000"/>
              </a:lnSpc>
            </a:pPr>
            <a:r>
              <a:rPr b="1" lang="en-GB" sz="2600" spc="-1" strike="noStrike">
                <a:solidFill>
                  <a:srgbClr val="c9211e"/>
                </a:solidFill>
                <a:latin typeface="Trebuchet MS"/>
                <a:ea typeface="DejaVu Sans"/>
              </a:rPr>
              <a:t>“</a:t>
            </a:r>
            <a:r>
              <a:rPr b="1" lang="en-GB" sz="2600" spc="-1" strike="noStrike">
                <a:solidFill>
                  <a:srgbClr val="c9211e"/>
                </a:solidFill>
                <a:latin typeface="Trebuchet MS"/>
                <a:ea typeface="DejaVu Sans"/>
              </a:rPr>
              <a:t>Dippy” 🤮</a:t>
            </a:r>
            <a:endParaRPr b="0" lang="en-GB" sz="2600" spc="-1" strike="noStrike">
              <a:solidFill>
                <a:srgbClr val="000000"/>
              </a:solidFill>
              <a:latin typeface="Arial"/>
            </a:endParaRPr>
          </a:p>
        </p:txBody>
      </p:sp>
      <p:pic>
        <p:nvPicPr>
          <p:cNvPr id="48" name="" descr=""/>
          <p:cNvPicPr/>
          <p:nvPr/>
        </p:nvPicPr>
        <p:blipFill>
          <a:blip r:embed="rId1"/>
          <a:stretch/>
        </p:blipFill>
        <p:spPr>
          <a:xfrm>
            <a:off x="2519640" y="0"/>
            <a:ext cx="7556040" cy="566568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Assembling</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the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concrete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cast</a:t>
            </a:r>
            <a:endParaRPr b="0" lang="en-GB" sz="2600" spc="-1" strike="noStrike">
              <a:solidFill>
                <a:srgbClr val="000000"/>
              </a:solidFill>
              <a:latin typeface="Arial"/>
            </a:endParaRPr>
          </a:p>
        </p:txBody>
      </p:sp>
      <p:sp>
        <p:nvSpPr>
          <p:cNvPr id="121" name=""/>
          <p:cNvSpPr/>
          <p:nvPr/>
        </p:nvSpPr>
        <p:spPr>
          <a:xfrm>
            <a:off x="359640" y="2735640"/>
            <a:ext cx="9355680" cy="2157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Ernest</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Billie</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p:txBody>
      </p:sp>
      <p:pic>
        <p:nvPicPr>
          <p:cNvPr id="122" name="" descr=""/>
          <p:cNvPicPr/>
          <p:nvPr/>
        </p:nvPicPr>
        <p:blipFill>
          <a:blip r:embed="rId1"/>
          <a:stretch/>
        </p:blipFill>
        <p:spPr>
          <a:xfrm>
            <a:off x="2339640" y="-19080"/>
            <a:ext cx="7737840" cy="5687280"/>
          </a:xfrm>
          <a:prstGeom prst="rect">
            <a:avLst/>
          </a:prstGeom>
          <a:ln w="0">
            <a:noFill/>
          </a:ln>
        </p:spPr>
      </p:pic>
      <p:sp>
        <p:nvSpPr>
          <p:cNvPr id="123" name=""/>
          <p:cNvSpPr/>
          <p:nvPr/>
        </p:nvSpPr>
        <p:spPr>
          <a:xfrm>
            <a:off x="1259640" y="2915280"/>
            <a:ext cx="1800000" cy="540000"/>
          </a:xfrm>
          <a:prstGeom prst="line">
            <a:avLst/>
          </a:prstGeom>
          <a:ln w="36000">
            <a:solidFill>
              <a:srgbClr val="cc0000"/>
            </a:solidFill>
            <a:round/>
            <a:tailEnd len="med" type="triangle" w="med"/>
          </a:ln>
        </p:spPr>
        <p:style>
          <a:lnRef idx="0"/>
          <a:fillRef idx="0"/>
          <a:effectRef idx="0"/>
          <a:fontRef idx="minor"/>
        </p:style>
        <p:txBody>
          <a:bodyPr lIns="108000" rIns="108000" tIns="63000" bIns="63000" anchor="ctr">
            <a:noAutofit/>
          </a:bodyPr>
          <a:p>
            <a:endParaRPr b="0" lang="en-GB" sz="1800" spc="-1" strike="noStrike">
              <a:solidFill>
                <a:srgbClr val="000000"/>
              </a:solidFill>
              <a:latin typeface="Arial"/>
              <a:ea typeface="DejaVu Sans"/>
            </a:endParaRPr>
          </a:p>
        </p:txBody>
      </p:sp>
      <p:sp>
        <p:nvSpPr>
          <p:cNvPr id="124" name=""/>
          <p:cNvSpPr/>
          <p:nvPr/>
        </p:nvSpPr>
        <p:spPr>
          <a:xfrm>
            <a:off x="1259640" y="3599280"/>
            <a:ext cx="2699640" cy="720000"/>
          </a:xfrm>
          <a:prstGeom prst="line">
            <a:avLst/>
          </a:prstGeom>
          <a:ln w="36000">
            <a:solidFill>
              <a:srgbClr val="cc0000"/>
            </a:solidFill>
            <a:round/>
            <a:tailEnd len="med" type="triangle" w="med"/>
          </a:ln>
        </p:spPr>
        <p:style>
          <a:lnRef idx="0"/>
          <a:fillRef idx="0"/>
          <a:effectRef idx="0"/>
          <a:fontRef idx="minor"/>
        </p:style>
        <p:txBody>
          <a:bodyPr lIns="108000" rIns="108000" tIns="63000" bIns="63000" anchor="ctr">
            <a:noAutofit/>
          </a:bodyPr>
          <a:p>
            <a:endParaRPr b="0" lang="en-GB"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Assembling</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the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concrete</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cast</a:t>
            </a:r>
            <a:endParaRPr b="0" lang="en-GB" sz="2600" spc="-1" strike="noStrike">
              <a:solidFill>
                <a:srgbClr val="000000"/>
              </a:solidFill>
              <a:latin typeface="Arial"/>
            </a:endParaRPr>
          </a:p>
        </p:txBody>
      </p:sp>
      <p:pic>
        <p:nvPicPr>
          <p:cNvPr id="126" name="" descr=""/>
          <p:cNvPicPr/>
          <p:nvPr/>
        </p:nvPicPr>
        <p:blipFill>
          <a:blip r:embed="rId1"/>
          <a:stretch/>
        </p:blipFill>
        <p:spPr>
          <a:xfrm>
            <a:off x="2519640" y="28440"/>
            <a:ext cx="7558200" cy="563904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Cultural</a:t>
            </a:r>
            <a:br>
              <a:rPr sz="2600"/>
            </a:br>
            <a:r>
              <a:rPr b="1" lang="en-GB" sz="2600" spc="-1" strike="noStrike">
                <a:solidFill>
                  <a:srgbClr val="000099"/>
                </a:solidFill>
                <a:latin typeface="Trebuchet MS"/>
                <a:ea typeface="DejaVu Sans"/>
              </a:rPr>
              <a:t>icon of</a:t>
            </a:r>
            <a:br>
              <a:rPr sz="2600"/>
            </a:br>
            <a:r>
              <a:rPr b="1" lang="en-GB" sz="2600" spc="-1" strike="noStrike">
                <a:solidFill>
                  <a:srgbClr val="000099"/>
                </a:solidFill>
                <a:latin typeface="Trebuchet MS"/>
                <a:ea typeface="DejaVu Sans"/>
              </a:rPr>
              <a:t>Utah</a:t>
            </a:r>
            <a:br>
              <a:rPr sz="2600"/>
            </a:br>
            <a:br>
              <a:rPr sz="2600"/>
            </a:br>
            <a:r>
              <a:rPr b="1" lang="en-GB" sz="2600" spc="-1" strike="noStrike">
                <a:solidFill>
                  <a:srgbClr val="000099"/>
                </a:solidFill>
                <a:latin typeface="Trebuchet MS"/>
                <a:ea typeface="DejaVu Sans"/>
              </a:rPr>
              <a:t>1957–89</a:t>
            </a:r>
            <a:endParaRPr b="0" lang="en-GB" sz="2600" spc="-1" strike="noStrike">
              <a:solidFill>
                <a:srgbClr val="000000"/>
              </a:solidFill>
              <a:latin typeface="Arial"/>
            </a:endParaRPr>
          </a:p>
        </p:txBody>
      </p:sp>
      <p:pic>
        <p:nvPicPr>
          <p:cNvPr id="128" name="" descr=""/>
          <p:cNvPicPr/>
          <p:nvPr/>
        </p:nvPicPr>
        <p:blipFill>
          <a:blip r:embed="rId1"/>
          <a:stretch/>
        </p:blipFill>
        <p:spPr>
          <a:xfrm>
            <a:off x="2025000" y="0"/>
            <a:ext cx="8052480" cy="566784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 cultural icon of Utah</a:t>
            </a:r>
            <a:endParaRPr b="0" lang="en-GB" sz="2600" spc="-1" strike="noStrike">
              <a:solidFill>
                <a:srgbClr val="000000"/>
              </a:solidFill>
              <a:latin typeface="Arial"/>
            </a:endParaRPr>
          </a:p>
        </p:txBody>
      </p:sp>
      <p:sp>
        <p:nvSpPr>
          <p:cNvPr id="130" name=""/>
          <p:cNvSpPr/>
          <p:nvPr/>
        </p:nvSpPr>
        <p:spPr>
          <a:xfrm>
            <a:off x="8100000" y="4837680"/>
            <a:ext cx="1978200" cy="83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pc="-1" strike="noStrike">
                <a:solidFill>
                  <a:srgbClr val="000000"/>
                </a:solidFill>
                <a:latin typeface="Trebuchet MS"/>
                <a:ea typeface="DejaVu Sans"/>
              </a:rPr>
              <a:t>G. Ernest Untermann,</a:t>
            </a:r>
            <a:endParaRPr b="0" lang="en-GB" sz="1400" spc="-1" strike="noStrike">
              <a:solidFill>
                <a:srgbClr val="000000"/>
              </a:solidFill>
              <a:latin typeface="Arial"/>
            </a:endParaRPr>
          </a:p>
          <a:p>
            <a:pPr>
              <a:lnSpc>
                <a:spcPct val="100000"/>
              </a:lnSpc>
            </a:pPr>
            <a:r>
              <a:rPr b="0" i="1" lang="en-GB" sz="1400" spc="-1" strike="noStrike">
                <a:solidFill>
                  <a:srgbClr val="000000"/>
                </a:solidFill>
                <a:latin typeface="Trebuchet MS"/>
                <a:ea typeface="DejaVu Sans"/>
              </a:rPr>
              <a:t>Vernal Express</a:t>
            </a:r>
            <a:endParaRPr b="0" lang="en-GB" sz="1400" spc="-1" strike="noStrike">
              <a:solidFill>
                <a:srgbClr val="000000"/>
              </a:solidFill>
              <a:latin typeface="Arial"/>
            </a:endParaRPr>
          </a:p>
          <a:p>
            <a:pPr>
              <a:lnSpc>
                <a:spcPct val="100000"/>
              </a:lnSpc>
            </a:pPr>
            <a:r>
              <a:rPr b="0" lang="en-GB" sz="1400" spc="-1" strike="noStrike">
                <a:solidFill>
                  <a:srgbClr val="000000"/>
                </a:solidFill>
                <a:latin typeface="Trebuchet MS"/>
                <a:ea typeface="DejaVu Sans"/>
              </a:rPr>
              <a:t>19 December 1957.</a:t>
            </a:r>
            <a:endParaRPr b="0" lang="en-GB" sz="1400" spc="-1" strike="noStrike">
              <a:solidFill>
                <a:srgbClr val="000000"/>
              </a:solidFill>
              <a:latin typeface="Arial"/>
            </a:endParaRPr>
          </a:p>
          <a:p>
            <a:pPr>
              <a:lnSpc>
                <a:spcPct val="100000"/>
              </a:lnSpc>
            </a:pPr>
            <a:endParaRPr b="0" lang="en-GB" sz="1400" spc="-1" strike="noStrike">
              <a:solidFill>
                <a:srgbClr val="000000"/>
              </a:solidFill>
              <a:latin typeface="Arial"/>
            </a:endParaRPr>
          </a:p>
        </p:txBody>
      </p:sp>
      <p:pic>
        <p:nvPicPr>
          <p:cNvPr id="131" name="" descr=""/>
          <p:cNvPicPr/>
          <p:nvPr/>
        </p:nvPicPr>
        <p:blipFill>
          <a:blip r:embed="rId1"/>
          <a:stretch/>
        </p:blipFill>
        <p:spPr>
          <a:xfrm>
            <a:off x="287640" y="0"/>
            <a:ext cx="9371880" cy="169344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 cultural icon of Utah</a:t>
            </a:r>
            <a:endParaRPr b="0" lang="en-GB" sz="2600" spc="-1" strike="noStrike">
              <a:solidFill>
                <a:srgbClr val="000000"/>
              </a:solidFill>
              <a:latin typeface="Arial"/>
            </a:endParaRPr>
          </a:p>
        </p:txBody>
      </p:sp>
      <p:sp>
        <p:nvSpPr>
          <p:cNvPr id="133" name=""/>
          <p:cNvSpPr/>
          <p:nvPr/>
        </p:nvSpPr>
        <p:spPr>
          <a:xfrm>
            <a:off x="359640" y="1799640"/>
            <a:ext cx="7917480" cy="3777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Without benefit of seductive curves or a “come hither look”, “Dippy” the 76 foot long skeleton of the dinosaur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 standing out on the lawn on the Utah Field House of Natural History, dazzles and delights the tourists, known to the trade as “dudes”.</a:t>
            </a:r>
            <a:endParaRPr b="0" lang="en-GB" sz="1800" spc="-1" strike="noStrike">
              <a:solidFill>
                <a:srgbClr val="000000"/>
              </a:solidFill>
              <a:latin typeface="Arial"/>
            </a:endParaRPr>
          </a:p>
        </p:txBody>
      </p:sp>
      <p:sp>
        <p:nvSpPr>
          <p:cNvPr id="134" name=""/>
          <p:cNvSpPr/>
          <p:nvPr/>
        </p:nvSpPr>
        <p:spPr>
          <a:xfrm>
            <a:off x="8100000" y="4837680"/>
            <a:ext cx="1978200" cy="83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pc="-1" strike="noStrike">
                <a:solidFill>
                  <a:srgbClr val="000000"/>
                </a:solidFill>
                <a:latin typeface="Trebuchet MS"/>
                <a:ea typeface="DejaVu Sans"/>
              </a:rPr>
              <a:t>G. Ernest Untermann,</a:t>
            </a:r>
            <a:endParaRPr b="0" lang="en-GB" sz="1400" spc="-1" strike="noStrike">
              <a:solidFill>
                <a:srgbClr val="000000"/>
              </a:solidFill>
              <a:latin typeface="Arial"/>
            </a:endParaRPr>
          </a:p>
          <a:p>
            <a:pPr>
              <a:lnSpc>
                <a:spcPct val="100000"/>
              </a:lnSpc>
            </a:pPr>
            <a:r>
              <a:rPr b="0" i="1" lang="en-GB" sz="1400" spc="-1" strike="noStrike">
                <a:solidFill>
                  <a:srgbClr val="000000"/>
                </a:solidFill>
                <a:latin typeface="Trebuchet MS"/>
                <a:ea typeface="DejaVu Sans"/>
              </a:rPr>
              <a:t>Vernal Express</a:t>
            </a:r>
            <a:endParaRPr b="0" lang="en-GB" sz="1400" spc="-1" strike="noStrike">
              <a:solidFill>
                <a:srgbClr val="000000"/>
              </a:solidFill>
              <a:latin typeface="Arial"/>
            </a:endParaRPr>
          </a:p>
          <a:p>
            <a:pPr>
              <a:lnSpc>
                <a:spcPct val="100000"/>
              </a:lnSpc>
            </a:pPr>
            <a:r>
              <a:rPr b="0" lang="en-GB" sz="1400" spc="-1" strike="noStrike">
                <a:solidFill>
                  <a:srgbClr val="000000"/>
                </a:solidFill>
                <a:latin typeface="Trebuchet MS"/>
                <a:ea typeface="DejaVu Sans"/>
              </a:rPr>
              <a:t>19 December 1957.</a:t>
            </a:r>
            <a:endParaRPr b="0" lang="en-GB" sz="1400" spc="-1" strike="noStrike">
              <a:solidFill>
                <a:srgbClr val="000000"/>
              </a:solidFill>
              <a:latin typeface="Arial"/>
            </a:endParaRPr>
          </a:p>
          <a:p>
            <a:pPr>
              <a:lnSpc>
                <a:spcPct val="100000"/>
              </a:lnSpc>
            </a:pPr>
            <a:endParaRPr b="0" lang="en-GB" sz="1400" spc="-1" strike="noStrike">
              <a:solidFill>
                <a:srgbClr val="000000"/>
              </a:solidFill>
              <a:latin typeface="Arial"/>
            </a:endParaRPr>
          </a:p>
        </p:txBody>
      </p:sp>
      <p:pic>
        <p:nvPicPr>
          <p:cNvPr id="135" name="" descr=""/>
          <p:cNvPicPr/>
          <p:nvPr/>
        </p:nvPicPr>
        <p:blipFill>
          <a:blip r:embed="rId1"/>
          <a:stretch/>
        </p:blipFill>
        <p:spPr>
          <a:xfrm>
            <a:off x="287640" y="0"/>
            <a:ext cx="9371880" cy="169344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 cultural icon of Utah</a:t>
            </a:r>
            <a:endParaRPr b="0" lang="en-GB" sz="2600" spc="-1" strike="noStrike">
              <a:solidFill>
                <a:srgbClr val="000000"/>
              </a:solidFill>
              <a:latin typeface="Arial"/>
            </a:endParaRPr>
          </a:p>
        </p:txBody>
      </p:sp>
      <p:sp>
        <p:nvSpPr>
          <p:cNvPr id="137" name=""/>
          <p:cNvSpPr/>
          <p:nvPr/>
        </p:nvSpPr>
        <p:spPr>
          <a:xfrm>
            <a:off x="359640" y="1799640"/>
            <a:ext cx="7917480" cy="3777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Without benefit of seductive curves or a “come hither look”, “Dippy” the 76 foot long skeleton of the dinosaur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 standing out on the lawn on the Utah Field House of Natural History, dazzles and delights the tourists, known to the trade as “dudes”.</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As a motorist pulls up to the curb, father hardly has time to set the brake, before the entire family erupts from the car and dashes across the lawn to charge Dippy amid gleeful squeals.</a:t>
            </a:r>
            <a:endParaRPr b="0" lang="en-GB" sz="1800" spc="-1" strike="noStrike">
              <a:solidFill>
                <a:srgbClr val="000000"/>
              </a:solidFill>
              <a:latin typeface="Arial"/>
            </a:endParaRPr>
          </a:p>
        </p:txBody>
      </p:sp>
      <p:sp>
        <p:nvSpPr>
          <p:cNvPr id="138" name=""/>
          <p:cNvSpPr/>
          <p:nvPr/>
        </p:nvSpPr>
        <p:spPr>
          <a:xfrm>
            <a:off x="8100000" y="4837680"/>
            <a:ext cx="1978200" cy="83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pc="-1" strike="noStrike">
                <a:solidFill>
                  <a:srgbClr val="000000"/>
                </a:solidFill>
                <a:latin typeface="Trebuchet MS"/>
                <a:ea typeface="DejaVu Sans"/>
              </a:rPr>
              <a:t>G. Ernest Untermann,</a:t>
            </a:r>
            <a:endParaRPr b="0" lang="en-GB" sz="1400" spc="-1" strike="noStrike">
              <a:solidFill>
                <a:srgbClr val="000000"/>
              </a:solidFill>
              <a:latin typeface="Arial"/>
            </a:endParaRPr>
          </a:p>
          <a:p>
            <a:pPr>
              <a:lnSpc>
                <a:spcPct val="100000"/>
              </a:lnSpc>
            </a:pPr>
            <a:r>
              <a:rPr b="0" i="1" lang="en-GB" sz="1400" spc="-1" strike="noStrike">
                <a:solidFill>
                  <a:srgbClr val="000000"/>
                </a:solidFill>
                <a:latin typeface="Trebuchet MS"/>
                <a:ea typeface="DejaVu Sans"/>
              </a:rPr>
              <a:t>Vernal Express</a:t>
            </a:r>
            <a:endParaRPr b="0" lang="en-GB" sz="1400" spc="-1" strike="noStrike">
              <a:solidFill>
                <a:srgbClr val="000000"/>
              </a:solidFill>
              <a:latin typeface="Arial"/>
            </a:endParaRPr>
          </a:p>
          <a:p>
            <a:pPr>
              <a:lnSpc>
                <a:spcPct val="100000"/>
              </a:lnSpc>
            </a:pPr>
            <a:r>
              <a:rPr b="0" lang="en-GB" sz="1400" spc="-1" strike="noStrike">
                <a:solidFill>
                  <a:srgbClr val="000000"/>
                </a:solidFill>
                <a:latin typeface="Trebuchet MS"/>
                <a:ea typeface="DejaVu Sans"/>
              </a:rPr>
              <a:t>19 December 1957.</a:t>
            </a:r>
            <a:endParaRPr b="0" lang="en-GB" sz="1400" spc="-1" strike="noStrike">
              <a:solidFill>
                <a:srgbClr val="000000"/>
              </a:solidFill>
              <a:latin typeface="Arial"/>
            </a:endParaRPr>
          </a:p>
          <a:p>
            <a:pPr>
              <a:lnSpc>
                <a:spcPct val="100000"/>
              </a:lnSpc>
            </a:pPr>
            <a:endParaRPr b="0" lang="en-GB" sz="1400" spc="-1" strike="noStrike">
              <a:solidFill>
                <a:srgbClr val="000000"/>
              </a:solidFill>
              <a:latin typeface="Arial"/>
            </a:endParaRPr>
          </a:p>
        </p:txBody>
      </p:sp>
      <p:pic>
        <p:nvPicPr>
          <p:cNvPr id="139" name="" descr=""/>
          <p:cNvPicPr/>
          <p:nvPr/>
        </p:nvPicPr>
        <p:blipFill>
          <a:blip r:embed="rId1"/>
          <a:stretch/>
        </p:blipFill>
        <p:spPr>
          <a:xfrm>
            <a:off x="287640" y="0"/>
            <a:ext cx="9371880" cy="169344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 cultural icon of Utah</a:t>
            </a:r>
            <a:endParaRPr b="0" lang="en-GB" sz="2600" spc="-1" strike="noStrike">
              <a:solidFill>
                <a:srgbClr val="000000"/>
              </a:solidFill>
              <a:latin typeface="Arial"/>
            </a:endParaRPr>
          </a:p>
        </p:txBody>
      </p:sp>
      <p:sp>
        <p:nvSpPr>
          <p:cNvPr id="141" name=""/>
          <p:cNvSpPr/>
          <p:nvPr/>
        </p:nvSpPr>
        <p:spPr>
          <a:xfrm>
            <a:off x="359640" y="1799640"/>
            <a:ext cx="7917480" cy="3777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Without benefit of seductive curves or a “come hither look”, “Dippy” the 76 foot long skeleton of the dinosaur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 standing out on the lawn on the Utah Field House of Natural History, dazzles and delights the tourists, known to the trade as “dudes”.</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As a motorist pulls up to the curb, father hardly has time to set the brake, before the entire family erupts from the car and dashes across the lawn to charge Dippy amid gleeful squeals.</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Dippy is the most photographed object on U.S. Highway No. 40, between Salt Lake City and Denver. Although he was “born” only six months ago he had already been photographed thousands of times and has been the subject of as many as seven different camera fans at one time.</a:t>
            </a:r>
            <a:endParaRPr b="0" lang="en-GB" sz="1800" spc="-1" strike="noStrike">
              <a:solidFill>
                <a:srgbClr val="000000"/>
              </a:solidFill>
              <a:latin typeface="Arial"/>
            </a:endParaRPr>
          </a:p>
        </p:txBody>
      </p:sp>
      <p:sp>
        <p:nvSpPr>
          <p:cNvPr id="142" name=""/>
          <p:cNvSpPr/>
          <p:nvPr/>
        </p:nvSpPr>
        <p:spPr>
          <a:xfrm>
            <a:off x="8100000" y="4837680"/>
            <a:ext cx="1978200" cy="83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pc="-1" strike="noStrike">
                <a:solidFill>
                  <a:srgbClr val="000000"/>
                </a:solidFill>
                <a:latin typeface="Trebuchet MS"/>
                <a:ea typeface="DejaVu Sans"/>
              </a:rPr>
              <a:t>G. Ernest Untermann,</a:t>
            </a:r>
            <a:endParaRPr b="0" lang="en-GB" sz="1400" spc="-1" strike="noStrike">
              <a:solidFill>
                <a:srgbClr val="000000"/>
              </a:solidFill>
              <a:latin typeface="Arial"/>
            </a:endParaRPr>
          </a:p>
          <a:p>
            <a:pPr>
              <a:lnSpc>
                <a:spcPct val="100000"/>
              </a:lnSpc>
            </a:pPr>
            <a:r>
              <a:rPr b="0" i="1" lang="en-GB" sz="1400" spc="-1" strike="noStrike">
                <a:solidFill>
                  <a:srgbClr val="000000"/>
                </a:solidFill>
                <a:latin typeface="Trebuchet MS"/>
                <a:ea typeface="DejaVu Sans"/>
              </a:rPr>
              <a:t>Vernal Express</a:t>
            </a:r>
            <a:endParaRPr b="0" lang="en-GB" sz="1400" spc="-1" strike="noStrike">
              <a:solidFill>
                <a:srgbClr val="000000"/>
              </a:solidFill>
              <a:latin typeface="Arial"/>
            </a:endParaRPr>
          </a:p>
          <a:p>
            <a:pPr>
              <a:lnSpc>
                <a:spcPct val="100000"/>
              </a:lnSpc>
            </a:pPr>
            <a:r>
              <a:rPr b="0" lang="en-GB" sz="1400" spc="-1" strike="noStrike">
                <a:solidFill>
                  <a:srgbClr val="000000"/>
                </a:solidFill>
                <a:latin typeface="Trebuchet MS"/>
                <a:ea typeface="DejaVu Sans"/>
              </a:rPr>
              <a:t>19 December 1957.</a:t>
            </a:r>
            <a:endParaRPr b="0" lang="en-GB" sz="1400" spc="-1" strike="noStrike">
              <a:solidFill>
                <a:srgbClr val="000000"/>
              </a:solidFill>
              <a:latin typeface="Arial"/>
            </a:endParaRPr>
          </a:p>
          <a:p>
            <a:pPr>
              <a:lnSpc>
                <a:spcPct val="100000"/>
              </a:lnSpc>
            </a:pPr>
            <a:endParaRPr b="0" lang="en-GB" sz="1400" spc="-1" strike="noStrike">
              <a:solidFill>
                <a:srgbClr val="000000"/>
              </a:solidFill>
              <a:latin typeface="Arial"/>
            </a:endParaRPr>
          </a:p>
        </p:txBody>
      </p:sp>
      <p:pic>
        <p:nvPicPr>
          <p:cNvPr id="143" name="" descr=""/>
          <p:cNvPicPr/>
          <p:nvPr/>
        </p:nvPicPr>
        <p:blipFill>
          <a:blip r:embed="rId1"/>
          <a:stretch/>
        </p:blipFill>
        <p:spPr>
          <a:xfrm>
            <a:off x="287640" y="0"/>
            <a:ext cx="9371880" cy="169344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 cultural icon of Utah</a:t>
            </a:r>
            <a:endParaRPr b="0" lang="en-GB" sz="2600" spc="-1" strike="noStrike">
              <a:solidFill>
                <a:srgbClr val="000000"/>
              </a:solidFill>
              <a:latin typeface="Arial"/>
            </a:endParaRPr>
          </a:p>
        </p:txBody>
      </p:sp>
      <p:sp>
        <p:nvSpPr>
          <p:cNvPr id="145" name=""/>
          <p:cNvSpPr/>
          <p:nvPr/>
        </p:nvSpPr>
        <p:spPr>
          <a:xfrm>
            <a:off x="359640" y="1799640"/>
            <a:ext cx="7917480" cy="3777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Without benefit of seductive curves or a “come hither look”, “</a:t>
            </a:r>
            <a:r>
              <a:rPr b="0" lang="en-GB" sz="1800" spc="-1" strike="noStrike">
                <a:solidFill>
                  <a:srgbClr val="c9211e"/>
                </a:solidFill>
                <a:latin typeface="Trebuchet MS"/>
                <a:ea typeface="DejaVu Sans"/>
              </a:rPr>
              <a:t>Doppy</a:t>
            </a:r>
            <a:r>
              <a:rPr b="0" lang="en-GB" sz="1800" spc="-1" strike="noStrike">
                <a:solidFill>
                  <a:srgbClr val="000000"/>
                </a:solidFill>
                <a:latin typeface="Trebuchet MS"/>
                <a:ea typeface="DejaVu Sans"/>
              </a:rPr>
              <a:t>” the 76 foot long skeleton of the dinosaur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 standing out on the lawn on the Utah Field House of Natural History, dazzles and delights the tourists, known to the trade as “dudes”.</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As a motorist pulls up to the curb, father hardly has time to set the brake, before the entire family erupts from the car and dashes across the lawn to charge Dippy amid gleeful squeals.</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Dippy is the most photographed object on U.S. Highway No. 40, between Salt Lake City and Denver. Although he was “born” only six months ago he had already been photographed thousands of times and has been the subject of as many as seven different camera fans at one time.</a:t>
            </a:r>
            <a:endParaRPr b="0" lang="en-GB" sz="1800" spc="-1" strike="noStrike">
              <a:solidFill>
                <a:srgbClr val="000000"/>
              </a:solidFill>
              <a:latin typeface="Arial"/>
            </a:endParaRPr>
          </a:p>
        </p:txBody>
      </p:sp>
      <p:sp>
        <p:nvSpPr>
          <p:cNvPr id="146" name=""/>
          <p:cNvSpPr/>
          <p:nvPr/>
        </p:nvSpPr>
        <p:spPr>
          <a:xfrm>
            <a:off x="8100000" y="4837680"/>
            <a:ext cx="1978200" cy="83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pc="-1" strike="noStrike">
                <a:solidFill>
                  <a:srgbClr val="000000"/>
                </a:solidFill>
                <a:latin typeface="Trebuchet MS"/>
                <a:ea typeface="DejaVu Sans"/>
              </a:rPr>
              <a:t>G. Ernest Untermann,</a:t>
            </a:r>
            <a:endParaRPr b="0" lang="en-GB" sz="1400" spc="-1" strike="noStrike">
              <a:solidFill>
                <a:srgbClr val="000000"/>
              </a:solidFill>
              <a:latin typeface="Arial"/>
            </a:endParaRPr>
          </a:p>
          <a:p>
            <a:pPr>
              <a:lnSpc>
                <a:spcPct val="100000"/>
              </a:lnSpc>
            </a:pPr>
            <a:r>
              <a:rPr b="0" i="1" lang="en-GB" sz="1400" spc="-1" strike="noStrike">
                <a:solidFill>
                  <a:srgbClr val="000000"/>
                </a:solidFill>
                <a:latin typeface="Trebuchet MS"/>
                <a:ea typeface="DejaVu Sans"/>
              </a:rPr>
              <a:t>Vernal Express</a:t>
            </a:r>
            <a:endParaRPr b="0" lang="en-GB" sz="1400" spc="-1" strike="noStrike">
              <a:solidFill>
                <a:srgbClr val="000000"/>
              </a:solidFill>
              <a:latin typeface="Arial"/>
            </a:endParaRPr>
          </a:p>
          <a:p>
            <a:pPr>
              <a:lnSpc>
                <a:spcPct val="100000"/>
              </a:lnSpc>
            </a:pPr>
            <a:r>
              <a:rPr b="0" lang="en-GB" sz="1400" spc="-1" strike="noStrike">
                <a:solidFill>
                  <a:srgbClr val="000000"/>
                </a:solidFill>
                <a:latin typeface="Trebuchet MS"/>
                <a:ea typeface="DejaVu Sans"/>
              </a:rPr>
              <a:t>19 December 1957.</a:t>
            </a:r>
            <a:endParaRPr b="0" lang="en-GB" sz="1400" spc="-1" strike="noStrike">
              <a:solidFill>
                <a:srgbClr val="000000"/>
              </a:solidFill>
              <a:latin typeface="Arial"/>
            </a:endParaRPr>
          </a:p>
          <a:p>
            <a:pPr>
              <a:lnSpc>
                <a:spcPct val="100000"/>
              </a:lnSpc>
            </a:pPr>
            <a:endParaRPr b="0" lang="en-GB" sz="1400" spc="-1" strike="noStrike">
              <a:solidFill>
                <a:srgbClr val="000000"/>
              </a:solidFill>
              <a:latin typeface="Arial"/>
            </a:endParaRPr>
          </a:p>
        </p:txBody>
      </p:sp>
      <p:pic>
        <p:nvPicPr>
          <p:cNvPr id="147" name="" descr=""/>
          <p:cNvPicPr/>
          <p:nvPr/>
        </p:nvPicPr>
        <p:blipFill>
          <a:blip r:embed="rId1"/>
          <a:stretch/>
        </p:blipFill>
        <p:spPr>
          <a:xfrm>
            <a:off x="287640" y="0"/>
            <a:ext cx="9371880" cy="1693440"/>
          </a:xfrm>
          <a:prstGeom prst="rect">
            <a:avLst/>
          </a:prstGeom>
          <a:ln w="0">
            <a:noFill/>
          </a:ln>
        </p:spPr>
      </p:pic>
      <p:sp>
        <p:nvSpPr>
          <p:cNvPr id="148" name=""/>
          <p:cNvSpPr/>
          <p:nvPr/>
        </p:nvSpPr>
        <p:spPr>
          <a:xfrm>
            <a:off x="6479280" y="1623240"/>
            <a:ext cx="1438200" cy="822600"/>
          </a:xfrm>
          <a:prstGeom prst="ellipse">
            <a:avLst/>
          </a:prstGeom>
          <a:noFill/>
          <a:ln w="36000">
            <a:solidFill>
              <a:srgbClr val="cc0000"/>
            </a:solidFill>
            <a:round/>
          </a:ln>
        </p:spPr>
        <p:style>
          <a:lnRef idx="0"/>
          <a:fillRef idx="0"/>
          <a:effectRef idx="0"/>
          <a:fontRef idx="minor"/>
        </p:style>
        <p:txBody>
          <a:bodyPr lIns="108000" rIns="108000" tIns="63000" bIns="63000" anchor="ctr">
            <a:noAutofit/>
          </a:bodyPr>
          <a:p>
            <a:pPr>
              <a:lnSpc>
                <a:spcPct val="100000"/>
              </a:lnSpc>
            </a:pPr>
            <a:endParaRPr b="0" lang="en-GB"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 descr=""/>
          <p:cNvPicPr/>
          <p:nvPr/>
        </p:nvPicPr>
        <p:blipFill>
          <a:blip r:embed="rId1"/>
          <a:stretch/>
        </p:blipFill>
        <p:spPr>
          <a:xfrm>
            <a:off x="359640" y="2017440"/>
            <a:ext cx="3060720" cy="3072960"/>
          </a:xfrm>
          <a:prstGeom prst="rect">
            <a:avLst/>
          </a:prstGeom>
          <a:ln w="0">
            <a:noFill/>
          </a:ln>
        </p:spPr>
      </p:pic>
      <p:sp>
        <p:nvSpPr>
          <p:cNvPr id="150"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1960s: what next for the molds?</a:t>
            </a:r>
            <a:endParaRPr b="0" lang="en-GB" sz="2600" spc="-1" strike="noStrike">
              <a:solidFill>
                <a:srgbClr val="000000"/>
              </a:solidFill>
              <a:latin typeface="Arial"/>
            </a:endParaRPr>
          </a:p>
        </p:txBody>
      </p:sp>
      <p:sp>
        <p:nvSpPr>
          <p:cNvPr id="151"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Inquiries from various countries</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 descr=""/>
          <p:cNvPicPr/>
          <p:nvPr/>
        </p:nvPicPr>
        <p:blipFill>
          <a:blip r:embed="rId1"/>
          <a:stretch/>
        </p:blipFill>
        <p:spPr>
          <a:xfrm>
            <a:off x="359640" y="2017440"/>
            <a:ext cx="3060720" cy="3072960"/>
          </a:xfrm>
          <a:prstGeom prst="rect">
            <a:avLst/>
          </a:prstGeom>
          <a:ln w="0">
            <a:noFill/>
          </a:ln>
        </p:spPr>
      </p:pic>
      <p:grpSp>
        <p:nvGrpSpPr>
          <p:cNvPr id="153" name=""/>
          <p:cNvGrpSpPr/>
          <p:nvPr/>
        </p:nvGrpSpPr>
        <p:grpSpPr>
          <a:xfrm>
            <a:off x="631080" y="2223720"/>
            <a:ext cx="2519640" cy="2662200"/>
            <a:chOff x="631080" y="2223720"/>
            <a:chExt cx="2519640" cy="2662200"/>
          </a:xfrm>
        </p:grpSpPr>
        <p:sp>
          <p:nvSpPr>
            <p:cNvPr id="154" name=""/>
            <p:cNvSpPr/>
            <p:nvPr/>
          </p:nvSpPr>
          <p:spPr>
            <a:xfrm flipV="1">
              <a:off x="631080" y="222372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pc="-1" strike="noStrike">
                <a:solidFill>
                  <a:srgbClr val="000000"/>
                </a:solidFill>
                <a:latin typeface="Arial"/>
                <a:ea typeface="DejaVu Sans"/>
              </a:endParaRPr>
            </a:p>
          </p:txBody>
        </p:sp>
        <p:sp>
          <p:nvSpPr>
            <p:cNvPr id="155" name=""/>
            <p:cNvSpPr/>
            <p:nvPr/>
          </p:nvSpPr>
          <p:spPr>
            <a:xfrm flipH="1" flipV="1">
              <a:off x="631080" y="222408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pc="-1" strike="noStrike">
                <a:solidFill>
                  <a:srgbClr val="000000"/>
                </a:solidFill>
                <a:latin typeface="Arial"/>
                <a:ea typeface="DejaVu Sans"/>
              </a:endParaRPr>
            </a:p>
          </p:txBody>
        </p:sp>
      </p:grpSp>
      <p:sp>
        <p:nvSpPr>
          <p:cNvPr id="156"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1960s: what next for the molds?</a:t>
            </a:r>
            <a:endParaRPr b="0" lang="en-GB" sz="2600" spc="-1" strike="noStrike">
              <a:solidFill>
                <a:srgbClr val="000000"/>
              </a:solidFill>
              <a:latin typeface="Arial"/>
            </a:endParaRPr>
          </a:p>
        </p:txBody>
      </p:sp>
      <p:sp>
        <p:nvSpPr>
          <p:cNvPr id="157"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Inquiries from various countries</a:t>
            </a:r>
            <a:endParaRPr b="0" lang="en-GB" sz="1800" spc="-1" strike="noStrike">
              <a:solidFill>
                <a:srgbClr val="000000"/>
              </a:solidFill>
              <a:latin typeface="Arial"/>
            </a:endParaRPr>
          </a:p>
        </p:txBody>
      </p:sp>
      <p:pic>
        <p:nvPicPr>
          <p:cNvPr id="158" name="" descr=""/>
          <p:cNvPicPr/>
          <p:nvPr/>
        </p:nvPicPr>
        <p:blipFill>
          <a:blip r:embed="rId2"/>
          <a:stretch/>
        </p:blipFill>
        <p:spPr>
          <a:xfrm>
            <a:off x="3489840" y="1981080"/>
            <a:ext cx="3098160" cy="31460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
          <p:cNvSpPr/>
          <p:nvPr/>
        </p:nvSpPr>
        <p:spPr>
          <a:xfrm>
            <a:off x="359640" y="359640"/>
            <a:ext cx="1953720" cy="2006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 </a:t>
            </a:r>
            <a:r>
              <a:rPr b="1" lang="en-GB" sz="2600" spc="-1" strike="noStrike">
                <a:solidFill>
                  <a:srgbClr val="000099"/>
                </a:solidFill>
                <a:latin typeface="Trebuchet MS"/>
                <a:ea typeface="DejaVu Sans"/>
              </a:rPr>
              <a:t>And its</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many casts</a:t>
            </a:r>
            <a:endParaRPr b="0" lang="en-GB" sz="2600" spc="-1" strike="noStrike">
              <a:solidFill>
                <a:srgbClr val="000000"/>
              </a:solidFill>
              <a:latin typeface="Arial"/>
            </a:endParaRPr>
          </a:p>
        </p:txBody>
      </p:sp>
      <p:pic>
        <p:nvPicPr>
          <p:cNvPr id="50" name="" descr=""/>
          <p:cNvPicPr/>
          <p:nvPr/>
        </p:nvPicPr>
        <p:blipFill>
          <a:blip r:embed="rId1"/>
          <a:stretch/>
        </p:blipFill>
        <p:spPr>
          <a:xfrm>
            <a:off x="2520000" y="0"/>
            <a:ext cx="7557120" cy="5666760"/>
          </a:xfrm>
          <a:prstGeom prst="rect">
            <a:avLst/>
          </a:prstGeom>
          <a:ln w="0">
            <a:noFill/>
          </a:ln>
        </p:spPr>
      </p:pic>
      <p:sp>
        <p:nvSpPr>
          <p:cNvPr id="51" name=""/>
          <p:cNvSpPr/>
          <p:nvPr/>
        </p:nvSpPr>
        <p:spPr>
          <a:xfrm>
            <a:off x="359640" y="4689360"/>
            <a:ext cx="2044800" cy="617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pc="-1" strike="noStrike">
                <a:solidFill>
                  <a:srgbClr val="ffffff"/>
                </a:solidFill>
                <a:latin typeface="Trebuchet MS"/>
                <a:ea typeface="DejaVu Sans"/>
              </a:rPr>
              <a:t>Photograph by</a:t>
            </a:r>
            <a:endParaRPr b="0" lang="en-GB" sz="1200" spc="-1" strike="noStrike">
              <a:solidFill>
                <a:srgbClr val="000000"/>
              </a:solidFill>
              <a:latin typeface="Arial"/>
            </a:endParaRPr>
          </a:p>
          <a:p>
            <a:pPr>
              <a:lnSpc>
                <a:spcPct val="100000"/>
              </a:lnSpc>
            </a:pPr>
            <a:r>
              <a:rPr b="0" lang="en-GB" sz="1200" spc="-1" strike="noStrike">
                <a:solidFill>
                  <a:srgbClr val="ffffff"/>
                </a:solidFill>
                <a:latin typeface="Trebuchet MS"/>
                <a:ea typeface="DejaVu Sans"/>
              </a:rPr>
              <a:t>Fernando Losada Rodríguez</a:t>
            </a:r>
            <a:endParaRPr b="0" lang="en-GB" sz="1200" spc="-1" strike="noStrike">
              <a:solidFill>
                <a:srgbClr val="000000"/>
              </a:solidFill>
              <a:latin typeface="Arial"/>
            </a:endParaRPr>
          </a:p>
          <a:p>
            <a:pPr>
              <a:lnSpc>
                <a:spcPct val="100000"/>
              </a:lnSpc>
            </a:pPr>
            <a:r>
              <a:rPr b="0" lang="en-GB" sz="1200" spc="-1" strike="noStrike">
                <a:solidFill>
                  <a:srgbClr val="ffffff"/>
                </a:solidFill>
                <a:latin typeface="Trebuchet MS"/>
                <a:ea typeface="DejaVu Sans"/>
              </a:rPr>
              <a:t>CC BY-SA 4.0</a:t>
            </a:r>
            <a:endParaRPr b="0" lang="en-GB"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 descr=""/>
          <p:cNvPicPr/>
          <p:nvPr/>
        </p:nvPicPr>
        <p:blipFill>
          <a:blip r:embed="rId1"/>
          <a:stretch/>
        </p:blipFill>
        <p:spPr>
          <a:xfrm>
            <a:off x="359640" y="2017440"/>
            <a:ext cx="3060720" cy="3072960"/>
          </a:xfrm>
          <a:prstGeom prst="rect">
            <a:avLst/>
          </a:prstGeom>
          <a:ln w="0">
            <a:noFill/>
          </a:ln>
        </p:spPr>
      </p:pic>
      <p:grpSp>
        <p:nvGrpSpPr>
          <p:cNvPr id="160" name=""/>
          <p:cNvGrpSpPr/>
          <p:nvPr/>
        </p:nvGrpSpPr>
        <p:grpSpPr>
          <a:xfrm>
            <a:off x="631080" y="2223720"/>
            <a:ext cx="2519640" cy="2662200"/>
            <a:chOff x="631080" y="2223720"/>
            <a:chExt cx="2519640" cy="2662200"/>
          </a:xfrm>
        </p:grpSpPr>
        <p:sp>
          <p:nvSpPr>
            <p:cNvPr id="161" name=""/>
            <p:cNvSpPr/>
            <p:nvPr/>
          </p:nvSpPr>
          <p:spPr>
            <a:xfrm flipV="1">
              <a:off x="631080" y="222372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pc="-1" strike="noStrike">
                <a:solidFill>
                  <a:srgbClr val="000000"/>
                </a:solidFill>
                <a:latin typeface="Arial"/>
                <a:ea typeface="DejaVu Sans"/>
              </a:endParaRPr>
            </a:p>
          </p:txBody>
        </p:sp>
        <p:sp>
          <p:nvSpPr>
            <p:cNvPr id="162" name=""/>
            <p:cNvSpPr/>
            <p:nvPr/>
          </p:nvSpPr>
          <p:spPr>
            <a:xfrm flipH="1" flipV="1">
              <a:off x="631080" y="222408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pc="-1" strike="noStrike">
                <a:solidFill>
                  <a:srgbClr val="000000"/>
                </a:solidFill>
                <a:latin typeface="Arial"/>
                <a:ea typeface="DejaVu Sans"/>
              </a:endParaRPr>
            </a:p>
          </p:txBody>
        </p:sp>
      </p:grpSp>
      <p:sp>
        <p:nvSpPr>
          <p:cNvPr id="163"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1960s: what next for the molds?</a:t>
            </a:r>
            <a:endParaRPr b="0" lang="en-GB" sz="2600" spc="-1" strike="noStrike">
              <a:solidFill>
                <a:srgbClr val="000000"/>
              </a:solidFill>
              <a:latin typeface="Arial"/>
            </a:endParaRPr>
          </a:p>
        </p:txBody>
      </p:sp>
      <p:sp>
        <p:nvSpPr>
          <p:cNvPr id="164"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Inquiries from various countries</a:t>
            </a:r>
            <a:endParaRPr b="0" lang="en-GB" sz="1800" spc="-1" strike="noStrike">
              <a:solidFill>
                <a:srgbClr val="000000"/>
              </a:solidFill>
              <a:latin typeface="Arial"/>
            </a:endParaRPr>
          </a:p>
        </p:txBody>
      </p:sp>
      <p:pic>
        <p:nvPicPr>
          <p:cNvPr id="165" name="" descr=""/>
          <p:cNvPicPr/>
          <p:nvPr/>
        </p:nvPicPr>
        <p:blipFill>
          <a:blip r:embed="rId2"/>
          <a:stretch/>
        </p:blipFill>
        <p:spPr>
          <a:xfrm>
            <a:off x="3489840" y="1981080"/>
            <a:ext cx="3098160" cy="3146040"/>
          </a:xfrm>
          <a:prstGeom prst="rect">
            <a:avLst/>
          </a:prstGeom>
          <a:ln w="0">
            <a:noFill/>
          </a:ln>
        </p:spPr>
      </p:pic>
      <p:pic>
        <p:nvPicPr>
          <p:cNvPr id="166" name="" descr=""/>
          <p:cNvPicPr/>
          <p:nvPr/>
        </p:nvPicPr>
        <p:blipFill>
          <a:blip r:embed="rId3"/>
          <a:stretch/>
        </p:blipFill>
        <p:spPr>
          <a:xfrm>
            <a:off x="6705720" y="2615040"/>
            <a:ext cx="3012120" cy="1877760"/>
          </a:xfrm>
          <a:prstGeom prst="rect">
            <a:avLst/>
          </a:prstGeom>
          <a:ln w="0">
            <a:noFill/>
          </a:ln>
        </p:spPr>
      </p:pic>
      <p:grpSp>
        <p:nvGrpSpPr>
          <p:cNvPr id="167" name=""/>
          <p:cNvGrpSpPr/>
          <p:nvPr/>
        </p:nvGrpSpPr>
        <p:grpSpPr>
          <a:xfrm>
            <a:off x="3780000" y="2223720"/>
            <a:ext cx="2519640" cy="2662200"/>
            <a:chOff x="3780000" y="2223720"/>
            <a:chExt cx="2519640" cy="2662200"/>
          </a:xfrm>
        </p:grpSpPr>
        <p:sp>
          <p:nvSpPr>
            <p:cNvPr id="168" name=""/>
            <p:cNvSpPr/>
            <p:nvPr/>
          </p:nvSpPr>
          <p:spPr>
            <a:xfrm flipV="1">
              <a:off x="3780000" y="222372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pc="-1" strike="noStrike">
                <a:solidFill>
                  <a:srgbClr val="000000"/>
                </a:solidFill>
                <a:latin typeface="Arial"/>
                <a:ea typeface="DejaVu Sans"/>
              </a:endParaRPr>
            </a:p>
          </p:txBody>
        </p:sp>
        <p:sp>
          <p:nvSpPr>
            <p:cNvPr id="169" name=""/>
            <p:cNvSpPr/>
            <p:nvPr/>
          </p:nvSpPr>
          <p:spPr>
            <a:xfrm flipH="1" flipV="1">
              <a:off x="3780000" y="222408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pc="-1" strike="noStrike">
                <a:solidFill>
                  <a:srgbClr val="000000"/>
                </a:solidFill>
                <a:latin typeface="Arial"/>
                <a:ea typeface="DejaVu Sans"/>
              </a:endParaRPr>
            </a:p>
          </p:txBody>
        </p:sp>
      </p:gr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Shipped to Rocky Mount, NC.</a:t>
            </a:r>
            <a:endParaRPr b="0" lang="en-GB" sz="2600" spc="-1" strike="noStrike">
              <a:solidFill>
                <a:srgbClr val="000000"/>
              </a:solidFill>
              <a:latin typeface="Arial"/>
            </a:endParaRPr>
          </a:p>
        </p:txBody>
      </p:sp>
      <p:pic>
        <p:nvPicPr>
          <p:cNvPr id="171" name="" descr=""/>
          <p:cNvPicPr/>
          <p:nvPr/>
        </p:nvPicPr>
        <p:blipFill>
          <a:blip r:embed="rId1"/>
          <a:stretch/>
        </p:blipFill>
        <p:spPr>
          <a:xfrm>
            <a:off x="1762560" y="1079640"/>
            <a:ext cx="6553080" cy="4289400"/>
          </a:xfrm>
          <a:prstGeom prst="rect">
            <a:avLst/>
          </a:prstGeom>
          <a:ln w="0">
            <a:noFill/>
          </a:ln>
        </p:spPr>
      </p:pic>
      <p:sp>
        <p:nvSpPr>
          <p:cNvPr id="172" name=""/>
          <p:cNvSpPr/>
          <p:nvPr/>
        </p:nvSpPr>
        <p:spPr>
          <a:xfrm flipH="1" flipV="1">
            <a:off x="7379280" y="3347280"/>
            <a:ext cx="2340000" cy="1332000"/>
          </a:xfrm>
          <a:prstGeom prst="line">
            <a:avLst/>
          </a:prstGeom>
          <a:ln w="216000">
            <a:solidFill>
              <a:srgbClr val="cc0000"/>
            </a:solidFill>
            <a:round/>
            <a:tailEnd len="med" type="triangle" w="med"/>
          </a:ln>
        </p:spPr>
        <p:style>
          <a:lnRef idx="0"/>
          <a:fillRef idx="0"/>
          <a:effectRef idx="0"/>
          <a:fontRef idx="minor"/>
        </p:style>
        <p:txBody>
          <a:bodyPr lIns="198000" rIns="198000" tIns="153000" bIns="153000" anchor="ctr">
            <a:noAutofit/>
          </a:bodyPr>
          <a:p>
            <a:endParaRPr b="0" lang="en-GB"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 descr=""/>
          <p:cNvPicPr/>
          <p:nvPr/>
        </p:nvPicPr>
        <p:blipFill>
          <a:blip r:embed="rId1"/>
          <a:stretch/>
        </p:blipFill>
        <p:spPr>
          <a:xfrm>
            <a:off x="0" y="0"/>
            <a:ext cx="10087200" cy="5668200"/>
          </a:xfrm>
          <a:prstGeom prst="rect">
            <a:avLst/>
          </a:prstGeom>
          <a:ln w="0">
            <a:noFill/>
          </a:ln>
        </p:spPr>
      </p:pic>
      <p:sp>
        <p:nvSpPr>
          <p:cNvPr id="174"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Shipped to Rocky Mount, NC.</a:t>
            </a:r>
            <a:endParaRPr b="0" lang="en-GB"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What next for the molds?</a:t>
            </a:r>
            <a:endParaRPr b="0" lang="en-GB" sz="2600" spc="-1" strike="noStrike">
              <a:solidFill>
                <a:srgbClr val="000000"/>
              </a:solidFill>
              <a:latin typeface="Arial"/>
            </a:endParaRPr>
          </a:p>
        </p:txBody>
      </p:sp>
      <p:pic>
        <p:nvPicPr>
          <p:cNvPr id="176" name="" descr=""/>
          <p:cNvPicPr/>
          <p:nvPr/>
        </p:nvPicPr>
        <p:blipFill>
          <a:blip r:embed="rId1"/>
          <a:stretch/>
        </p:blipFill>
        <p:spPr>
          <a:xfrm>
            <a:off x="1831320" y="1216080"/>
            <a:ext cx="6415200" cy="445176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An ignominious fate for the molds</a:t>
            </a:r>
            <a:endParaRPr b="0" lang="en-GB" sz="2600" spc="-1" strike="noStrike">
              <a:solidFill>
                <a:srgbClr val="000000"/>
              </a:solidFill>
              <a:latin typeface="Arial"/>
            </a:endParaRPr>
          </a:p>
        </p:txBody>
      </p:sp>
      <p:pic>
        <p:nvPicPr>
          <p:cNvPr id="178" name="" descr=""/>
          <p:cNvPicPr/>
          <p:nvPr/>
        </p:nvPicPr>
        <p:blipFill>
          <a:blip r:embed="rId1"/>
          <a:stretch/>
        </p:blipFill>
        <p:spPr>
          <a:xfrm>
            <a:off x="359640" y="1187640"/>
            <a:ext cx="9358200" cy="4108680"/>
          </a:xfrm>
          <a:prstGeom prst="rect">
            <a:avLst/>
          </a:prstGeom>
          <a:ln w="0">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 descr=""/>
          <p:cNvPicPr/>
          <p:nvPr/>
        </p:nvPicPr>
        <p:blipFill>
          <a:blip r:embed="rId1"/>
          <a:stretch/>
        </p:blipFill>
        <p:spPr>
          <a:xfrm>
            <a:off x="6402960" y="-10800"/>
            <a:ext cx="3672720" cy="5677200"/>
          </a:xfrm>
          <a:prstGeom prst="rect">
            <a:avLst/>
          </a:prstGeom>
          <a:ln w="0">
            <a:noFill/>
          </a:ln>
        </p:spPr>
      </p:pic>
      <p:sp>
        <p:nvSpPr>
          <p:cNvPr id="180"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1989: concrete cast crumbling</a:t>
            </a:r>
            <a:endParaRPr b="0" lang="en-GB" sz="2600" spc="-1" strike="noStrike">
              <a:solidFill>
                <a:srgbClr val="000000"/>
              </a:solidFill>
              <a:latin typeface="Arial"/>
            </a:endParaRPr>
          </a:p>
        </p:txBody>
      </p:sp>
      <p:sp>
        <p:nvSpPr>
          <p:cNvPr id="181"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The Vernal climate ranges from</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a:t>
            </a:r>
            <a:r>
              <a:rPr b="0" lang="en-GB" sz="1800" spc="-1" strike="noStrike">
                <a:solidFill>
                  <a:srgbClr val="000000"/>
                </a:solidFill>
                <a:latin typeface="Trebuchet MS"/>
                <a:ea typeface="DejaVu Sans"/>
              </a:rPr>
              <a:t>40˚F to 100˚F (–40˚C to 38˚C).</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By the late 1980s it was coming apart.</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Episode VI: The Return of the </a:t>
            </a:r>
            <a:r>
              <a:rPr b="1" i="1" lang="en-GB" sz="2600" spc="-1" strike="noStrike">
                <a:solidFill>
                  <a:srgbClr val="000099"/>
                </a:solidFill>
                <a:latin typeface="Trebuchet MS"/>
                <a:ea typeface="DejaVu Sans"/>
              </a:rPr>
              <a:t>Diplodocus</a:t>
            </a:r>
            <a:endParaRPr b="0" lang="en-GB" sz="2600" spc="-1" strike="noStrike">
              <a:solidFill>
                <a:srgbClr val="000000"/>
              </a:solidFill>
              <a:latin typeface="Arial"/>
            </a:endParaRPr>
          </a:p>
        </p:txBody>
      </p:sp>
      <p:sp>
        <p:nvSpPr>
          <p:cNvPr id="183"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In 1989, new molds</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were made from</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the concrete cast.</a:t>
            </a:r>
            <a:endParaRPr b="0" lang="en-GB" sz="1800" spc="-1" strike="noStrike">
              <a:solidFill>
                <a:srgbClr val="000000"/>
              </a:solidFill>
              <a:latin typeface="Arial"/>
            </a:endParaRPr>
          </a:p>
        </p:txBody>
      </p:sp>
      <p:pic>
        <p:nvPicPr>
          <p:cNvPr id="184" name="" descr=""/>
          <p:cNvPicPr/>
          <p:nvPr/>
        </p:nvPicPr>
        <p:blipFill>
          <a:blip r:embed="rId1"/>
          <a:stretch/>
        </p:blipFill>
        <p:spPr>
          <a:xfrm>
            <a:off x="3405600" y="1079640"/>
            <a:ext cx="5777640" cy="4317480"/>
          </a:xfrm>
          <a:prstGeom prst="rect">
            <a:avLst/>
          </a:prstGeom>
          <a:ln w="0">
            <a:noFill/>
          </a:ln>
        </p:spPr>
      </p:pic>
      <p:pic>
        <p:nvPicPr>
          <p:cNvPr id="185" name="" descr=""/>
          <p:cNvPicPr/>
          <p:nvPr/>
        </p:nvPicPr>
        <p:blipFill>
          <a:blip r:embed="rId2"/>
          <a:stretch/>
        </p:blipFill>
        <p:spPr>
          <a:xfrm>
            <a:off x="359640" y="2519640"/>
            <a:ext cx="2518200" cy="184428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1994: Lightweight cast at the old Field House, Vernal</a:t>
            </a:r>
            <a:endParaRPr b="0" lang="en-GB" sz="2600" spc="-1" strike="noStrike">
              <a:solidFill>
                <a:srgbClr val="000000"/>
              </a:solidFill>
              <a:latin typeface="Arial"/>
            </a:endParaRPr>
          </a:p>
        </p:txBody>
      </p:sp>
      <p:pic>
        <p:nvPicPr>
          <p:cNvPr id="187" name="" descr=""/>
          <p:cNvPicPr/>
          <p:nvPr/>
        </p:nvPicPr>
        <p:blipFill>
          <a:blip r:embed="rId1"/>
          <a:stretch/>
        </p:blipFill>
        <p:spPr>
          <a:xfrm>
            <a:off x="0" y="1098360"/>
            <a:ext cx="10078200" cy="5037480"/>
          </a:xfrm>
          <a:prstGeom prst="rect">
            <a:avLst/>
          </a:prstGeom>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1994: Lightweight cast at the old Field House, Vernal</a:t>
            </a:r>
            <a:endParaRPr b="0" lang="en-GB" sz="2600" spc="-1" strike="noStrike">
              <a:solidFill>
                <a:srgbClr val="000000"/>
              </a:solidFill>
              <a:latin typeface="Arial"/>
            </a:endParaRPr>
          </a:p>
        </p:txBody>
      </p:sp>
      <p:pic>
        <p:nvPicPr>
          <p:cNvPr id="189" name="" descr=""/>
          <p:cNvPicPr/>
          <p:nvPr/>
        </p:nvPicPr>
        <p:blipFill>
          <a:blip r:embed="rId1"/>
          <a:stretch/>
        </p:blipFill>
        <p:spPr>
          <a:xfrm>
            <a:off x="0" y="1090080"/>
            <a:ext cx="10095120" cy="504576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 descr=""/>
          <p:cNvPicPr/>
          <p:nvPr/>
        </p:nvPicPr>
        <p:blipFill>
          <a:blip r:embed="rId1"/>
          <a:stretch/>
        </p:blipFill>
        <p:spPr>
          <a:xfrm>
            <a:off x="0" y="1080"/>
            <a:ext cx="10078200" cy="5666760"/>
          </a:xfrm>
          <a:prstGeom prst="rect">
            <a:avLst/>
          </a:prstGeom>
          <a:ln w="0">
            <a:noFill/>
          </a:ln>
        </p:spPr>
      </p:pic>
      <p:sp>
        <p:nvSpPr>
          <p:cNvPr id="191"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2004: Lightweight cast moved to the new Field House</a:t>
            </a:r>
            <a:endParaRPr b="0" lang="en-GB"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Funded by Andrew Carnegie</a:t>
            </a:r>
            <a:endParaRPr b="0" lang="en-GB" sz="2600" spc="-1" strike="noStrike">
              <a:solidFill>
                <a:srgbClr val="000000"/>
              </a:solidFill>
              <a:latin typeface="Arial"/>
            </a:endParaRPr>
          </a:p>
        </p:txBody>
      </p:sp>
      <p:sp>
        <p:nvSpPr>
          <p:cNvPr id="53" name=""/>
          <p:cNvSpPr/>
          <p:nvPr/>
        </p:nvSpPr>
        <p:spPr>
          <a:xfrm>
            <a:off x="359640" y="1079640"/>
            <a:ext cx="881532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The Carnegie Museum.</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i="1" lang="en-GB" sz="1800" spc="-1" strike="noStrike">
                <a:solidFill>
                  <a:srgbClr val="000000"/>
                </a:solidFill>
                <a:latin typeface="Trebuchet MS"/>
                <a:ea typeface="DejaVu Sans"/>
              </a:rPr>
              <a:t>Diplodocus carnegii</a:t>
            </a:r>
            <a:r>
              <a:rPr b="0" lang="en-GB" sz="1800" spc="-1" strike="noStrike">
                <a:solidFill>
                  <a:srgbClr val="000000"/>
                </a:solidFill>
                <a:latin typeface="Trebuchet MS"/>
                <a:ea typeface="DejaVu Sans"/>
              </a:rPr>
              <a:t>:</a:t>
            </a:r>
            <a:endParaRPr b="0" lang="en-GB" sz="1800" spc="-1" strike="noStrike">
              <a:solidFill>
                <a:srgbClr val="000000"/>
              </a:solidFill>
              <a:latin typeface="Arial"/>
            </a:endParaRPr>
          </a:p>
          <a:p>
            <a:pPr marL="216000" indent="-216000">
              <a:lnSpc>
                <a:spcPct val="150000"/>
              </a:lnSpc>
              <a:buClr>
                <a:srgbClr val="000000"/>
              </a:buClr>
              <a:buSzPct val="65000"/>
              <a:buFont typeface="Wingdings" charset="2"/>
              <a:buChar char=""/>
            </a:pPr>
            <a:r>
              <a:rPr b="0" lang="en-GB" sz="1800" spc="-1" strike="noStrike">
                <a:solidFill>
                  <a:srgbClr val="000000"/>
                </a:solidFill>
                <a:latin typeface="Trebuchet MS"/>
                <a:ea typeface="DejaVu Sans"/>
              </a:rPr>
              <a:t>Excavation</a:t>
            </a:r>
            <a:endParaRPr b="0" lang="en-GB" sz="1800" spc="-1" strike="noStrike">
              <a:solidFill>
                <a:srgbClr val="000000"/>
              </a:solidFill>
              <a:latin typeface="Arial"/>
            </a:endParaRPr>
          </a:p>
          <a:p>
            <a:pPr marL="216000" indent="-216000">
              <a:lnSpc>
                <a:spcPct val="150000"/>
              </a:lnSpc>
              <a:buClr>
                <a:srgbClr val="000000"/>
              </a:buClr>
              <a:buSzPct val="65000"/>
              <a:buFont typeface="Wingdings" charset="2"/>
              <a:buChar char=""/>
            </a:pPr>
            <a:r>
              <a:rPr b="0" lang="en-GB" sz="1800" spc="-1" strike="noStrike">
                <a:solidFill>
                  <a:srgbClr val="000000"/>
                </a:solidFill>
                <a:latin typeface="Trebuchet MS"/>
                <a:ea typeface="DejaVu Sans"/>
              </a:rPr>
              <a:t>Mounting</a:t>
            </a:r>
            <a:endParaRPr b="0" lang="en-GB" sz="1800" spc="-1" strike="noStrike">
              <a:solidFill>
                <a:srgbClr val="000000"/>
              </a:solidFill>
              <a:latin typeface="Arial"/>
            </a:endParaRPr>
          </a:p>
          <a:p>
            <a:pPr marL="216000" indent="-216000">
              <a:lnSpc>
                <a:spcPct val="150000"/>
              </a:lnSpc>
              <a:buClr>
                <a:srgbClr val="000000"/>
              </a:buClr>
              <a:buSzPct val="65000"/>
              <a:buFont typeface="Wingdings" charset="2"/>
              <a:buChar char=""/>
            </a:pPr>
            <a:r>
              <a:rPr b="0" lang="en-GB" sz="1800" spc="-1" strike="noStrike">
                <a:solidFill>
                  <a:srgbClr val="000000"/>
                </a:solidFill>
                <a:latin typeface="Trebuchet MS"/>
                <a:ea typeface="DejaVu Sans"/>
              </a:rPr>
              <a:t>Molding</a:t>
            </a:r>
            <a:endParaRPr b="0" lang="en-GB" sz="1800" spc="-1" strike="noStrike">
              <a:solidFill>
                <a:srgbClr val="000000"/>
              </a:solidFill>
              <a:latin typeface="Arial"/>
            </a:endParaRPr>
          </a:p>
          <a:p>
            <a:pPr marL="216000" indent="-216000">
              <a:lnSpc>
                <a:spcPct val="150000"/>
              </a:lnSpc>
              <a:buClr>
                <a:srgbClr val="000000"/>
              </a:buClr>
              <a:buSzPct val="65000"/>
              <a:buFont typeface="Wingdings" charset="2"/>
              <a:buChar char=""/>
            </a:pPr>
            <a:r>
              <a:rPr b="0" lang="en-GB" sz="1800" spc="-1" strike="noStrike">
                <a:solidFill>
                  <a:srgbClr val="000000"/>
                </a:solidFill>
                <a:latin typeface="Trebuchet MS"/>
                <a:ea typeface="DejaVu Sans"/>
              </a:rPr>
              <a:t>Casts</a:t>
            </a:r>
            <a:endParaRPr b="0" lang="en-GB" sz="1800" spc="-1" strike="noStrike">
              <a:solidFill>
                <a:srgbClr val="000000"/>
              </a:solidFill>
              <a:latin typeface="Arial"/>
            </a:endParaRPr>
          </a:p>
        </p:txBody>
      </p:sp>
      <p:pic>
        <p:nvPicPr>
          <p:cNvPr id="54" name="" descr=""/>
          <p:cNvPicPr/>
          <p:nvPr/>
        </p:nvPicPr>
        <p:blipFill>
          <a:blip r:embed="rId1"/>
          <a:stretch/>
        </p:blipFill>
        <p:spPr>
          <a:xfrm>
            <a:off x="5497200" y="0"/>
            <a:ext cx="4582440" cy="5669640"/>
          </a:xfrm>
          <a:prstGeom prst="rect">
            <a:avLst/>
          </a:prstGeom>
          <a:ln w="0">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Other second-generation casts</a:t>
            </a:r>
            <a:endParaRPr b="0" lang="en-GB" sz="2600" spc="-1" strike="noStrike">
              <a:solidFill>
                <a:srgbClr val="000000"/>
              </a:solidFill>
              <a:latin typeface="Arial"/>
            </a:endParaRPr>
          </a:p>
        </p:txBody>
      </p:sp>
      <p:sp>
        <p:nvSpPr>
          <p:cNvPr id="193" name=""/>
          <p:cNvSpPr/>
          <p:nvPr/>
        </p:nvSpPr>
        <p:spPr>
          <a:xfrm>
            <a:off x="359640" y="1115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These now inhabit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Japan (five copies)</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Canada,</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and several locations</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in Florida.</a:t>
            </a:r>
            <a:endParaRPr b="0" lang="en-GB" sz="1800" spc="-1" strike="noStrike">
              <a:solidFill>
                <a:srgbClr val="000000"/>
              </a:solidFill>
              <a:latin typeface="Arial"/>
            </a:endParaRPr>
          </a:p>
        </p:txBody>
      </p:sp>
      <p:pic>
        <p:nvPicPr>
          <p:cNvPr id="194" name="" descr=""/>
          <p:cNvPicPr/>
          <p:nvPr/>
        </p:nvPicPr>
        <p:blipFill>
          <a:blip r:embed="rId1"/>
          <a:stretch/>
        </p:blipFill>
        <p:spPr>
          <a:xfrm>
            <a:off x="2989800" y="1079640"/>
            <a:ext cx="7088400" cy="4588200"/>
          </a:xfrm>
          <a:prstGeom prst="rect">
            <a:avLst/>
          </a:prstGeom>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 descr=""/>
          <p:cNvPicPr/>
          <p:nvPr/>
        </p:nvPicPr>
        <p:blipFill>
          <a:blip r:embed="rId1"/>
          <a:stretch/>
        </p:blipFill>
        <p:spPr>
          <a:xfrm>
            <a:off x="0" y="1440"/>
            <a:ext cx="10078200" cy="5666400"/>
          </a:xfrm>
          <a:prstGeom prst="rect">
            <a:avLst/>
          </a:prstGeom>
          <a:ln w="0">
            <a:noFill/>
          </a:ln>
        </p:spPr>
      </p:pic>
      <p:sp>
        <p:nvSpPr>
          <p:cNvPr id="196"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ffffff"/>
                </a:solidFill>
                <a:latin typeface="Trebuchet MS"/>
                <a:ea typeface="DejaVu Sans"/>
              </a:rPr>
              <a:t>What happened to the concrete cast?</a:t>
            </a:r>
            <a:endParaRPr b="0" lang="en-GB" sz="2600" spc="-1" strike="noStrike">
              <a:solidFill>
                <a:srgbClr val="000000"/>
              </a:solidFill>
              <a:latin typeface="Arial"/>
            </a:endParaRPr>
          </a:p>
        </p:txBody>
      </p:sp>
      <p:sp>
        <p:nvSpPr>
          <p:cNvPr id="197"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ffffff"/>
                </a:solidFill>
                <a:latin typeface="Trebuchet MS"/>
                <a:ea typeface="DejaVu Sans"/>
              </a:rPr>
              <a:t>Ten years in collections</a:t>
            </a:r>
            <a:endParaRPr b="0" lang="en-GB" sz="1800" spc="-1" strike="noStrike">
              <a:solidFill>
                <a:srgbClr val="000000"/>
              </a:solidFill>
              <a:latin typeface="Arial"/>
            </a:endParaRPr>
          </a:p>
          <a:p>
            <a:pPr>
              <a:lnSpc>
                <a:spcPct val="100000"/>
              </a:lnSpc>
            </a:pPr>
            <a:r>
              <a:rPr b="0" lang="en-GB" sz="1800" spc="-1" strike="noStrike">
                <a:solidFill>
                  <a:srgbClr val="ffffff"/>
                </a:solidFill>
                <a:latin typeface="Trebuchet MS"/>
                <a:ea typeface="DejaVu Sans"/>
              </a:rPr>
              <a:t>at the Prehistoric Museum</a:t>
            </a:r>
            <a:endParaRPr b="0" lang="en-GB" sz="1800" spc="-1" strike="noStrike">
              <a:solidFill>
                <a:srgbClr val="000000"/>
              </a:solidFill>
              <a:latin typeface="Arial"/>
            </a:endParaRPr>
          </a:p>
          <a:p>
            <a:pPr>
              <a:lnSpc>
                <a:spcPct val="100000"/>
              </a:lnSpc>
            </a:pPr>
            <a:r>
              <a:rPr b="0" lang="en-GB" sz="1800" spc="-1" strike="noStrike">
                <a:solidFill>
                  <a:srgbClr val="ffffff"/>
                </a:solidFill>
                <a:latin typeface="Trebuchet MS"/>
                <a:ea typeface="DejaVu Sans"/>
              </a:rPr>
              <a:t>in Price, Utah.</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8" name="" descr=""/>
          <p:cNvPicPr/>
          <p:nvPr/>
        </p:nvPicPr>
        <p:blipFill>
          <a:blip r:embed="rId1"/>
          <a:stretch/>
        </p:blipFill>
        <p:spPr>
          <a:xfrm>
            <a:off x="0" y="1440"/>
            <a:ext cx="10078200" cy="5666400"/>
          </a:xfrm>
          <a:prstGeom prst="rect">
            <a:avLst/>
          </a:prstGeom>
          <a:ln w="0">
            <a:noFill/>
          </a:ln>
        </p:spPr>
      </p:pic>
      <p:sp>
        <p:nvSpPr>
          <p:cNvPr id="199"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What happened to the concrete cast?</a:t>
            </a:r>
            <a:endParaRPr b="0" lang="en-GB" sz="2600" spc="-1" strike="noStrike">
              <a:solidFill>
                <a:srgbClr val="000000"/>
              </a:solidFill>
              <a:latin typeface="Arial"/>
            </a:endParaRPr>
          </a:p>
        </p:txBody>
      </p:sp>
      <p:sp>
        <p:nvSpPr>
          <p:cNvPr id="200"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Currently on exhibition at the Prehistoric Museum in Price, Utah</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 </a:t>
            </a:r>
            <a:r>
              <a:rPr b="1" lang="en-GB" sz="2600" spc="-1" strike="noStrike">
                <a:solidFill>
                  <a:srgbClr val="000099"/>
                </a:solidFill>
                <a:latin typeface="Trebuchet MS"/>
                <a:ea typeface="DejaVu Sans"/>
              </a:rPr>
              <a:t>and finally …</a:t>
            </a:r>
            <a:endParaRPr b="0" lang="en-GB" sz="2600" spc="-1" strike="noStrike">
              <a:solidFill>
                <a:srgbClr val="000000"/>
              </a:solidFill>
              <a:latin typeface="Arial"/>
            </a:endParaRPr>
          </a:p>
        </p:txBody>
      </p:sp>
      <p:sp>
        <p:nvSpPr>
          <p:cNvPr id="202"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Elements cast from these molds are used</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in other mounts</a:t>
            </a:r>
            <a:endParaRPr b="0" lang="en-GB" sz="1800" spc="-1" strike="noStrike">
              <a:solidFill>
                <a:srgbClr val="000000"/>
              </a:solidFill>
              <a:latin typeface="Arial"/>
            </a:endParaRPr>
          </a:p>
        </p:txBody>
      </p:sp>
      <p:pic>
        <p:nvPicPr>
          <p:cNvPr id="203" name="" descr=""/>
          <p:cNvPicPr/>
          <p:nvPr/>
        </p:nvPicPr>
        <p:blipFill>
          <a:blip r:embed="rId1"/>
          <a:stretch/>
        </p:blipFill>
        <p:spPr>
          <a:xfrm>
            <a:off x="5821200" y="0"/>
            <a:ext cx="4256640" cy="567612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 descr=""/>
          <p:cNvPicPr/>
          <p:nvPr/>
        </p:nvPicPr>
        <p:blipFill>
          <a:blip r:embed="rId1"/>
          <a:stretch/>
        </p:blipFill>
        <p:spPr>
          <a:xfrm>
            <a:off x="-5399280" y="914400"/>
            <a:ext cx="15117840" cy="4753440"/>
          </a:xfrm>
          <a:prstGeom prst="rect">
            <a:avLst/>
          </a:prstGeom>
          <a:ln w="0">
            <a:noFill/>
          </a:ln>
        </p:spPr>
      </p:pic>
      <p:sp>
        <p:nvSpPr>
          <p:cNvPr id="205"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AMNH’s rearing </a:t>
            </a:r>
            <a:r>
              <a:rPr b="1" i="1" lang="en-GB" sz="2600" spc="-1" strike="noStrike">
                <a:solidFill>
                  <a:srgbClr val="000099"/>
                </a:solidFill>
                <a:latin typeface="Trebuchet MS"/>
                <a:ea typeface="DejaVu Sans"/>
              </a:rPr>
              <a:t>Barosaurus</a:t>
            </a:r>
            <a:endParaRPr b="0" lang="en-GB" sz="2600" spc="-1" strike="noStrike">
              <a:solidFill>
                <a:srgbClr val="000000"/>
              </a:solidFill>
              <a:latin typeface="Arial"/>
            </a:endParaRPr>
          </a:p>
        </p:txBody>
      </p:sp>
      <p:sp>
        <p:nvSpPr>
          <p:cNvPr id="206"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Skull, anterior neck, some ribs,</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distal tail, chevrons, various limb bones …</a:t>
            </a:r>
            <a:endParaRPr b="0" lang="en-GB" sz="1800" spc="-1" strike="noStrike">
              <a:solidFill>
                <a:srgbClr val="000000"/>
              </a:solidFill>
              <a:latin typeface="Arial"/>
            </a:endParaRPr>
          </a:p>
        </p:txBody>
      </p:sp>
      <p:sp>
        <p:nvSpPr>
          <p:cNvPr id="207" name=""/>
          <p:cNvSpPr/>
          <p:nvPr/>
        </p:nvSpPr>
        <p:spPr>
          <a:xfrm>
            <a:off x="5795280" y="3311280"/>
            <a:ext cx="4137840" cy="1437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were cast from molds</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that were taken from a concrete cast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that was made from the molds</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that were taken from the original</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Carnegie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For much, much, much more information …</a:t>
            </a:r>
            <a:endParaRPr b="0" lang="en-GB" sz="2600" spc="-1" strike="noStrike">
              <a:solidFill>
                <a:srgbClr val="000000"/>
              </a:solidFill>
              <a:latin typeface="Arial"/>
            </a:endParaRPr>
          </a:p>
        </p:txBody>
      </p:sp>
      <p:sp>
        <p:nvSpPr>
          <p:cNvPr id="209" name=""/>
          <p:cNvSpPr/>
          <p:nvPr/>
        </p:nvSpPr>
        <p:spPr>
          <a:xfrm>
            <a:off x="359640" y="1079640"/>
            <a:ext cx="75592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Trebuchet MS"/>
                <a:ea typeface="DejaVu Sans"/>
              </a:rPr>
              <a:t>Taylor, Michael P., Amy C. Henrici, Linsly J. Church, Ilja Nieuwland and Matthew C. Lamanna. In prep. The history and composition of the Carnegie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 Manuscript and illustrations at </a:t>
            </a:r>
            <a:r>
              <a:rPr b="0" lang="en-GB" sz="1800" spc="-1" strike="noStrike" u="sng">
                <a:solidFill>
                  <a:srgbClr val="0000ff"/>
                </a:solidFill>
                <a:uFillTx/>
                <a:latin typeface="Trebuchet MS"/>
                <a:ea typeface="DejaVu Sans"/>
                <a:hlinkClick r:id="rId1"/>
              </a:rPr>
              <a:t>https://github.com/MikeTaylor/palaeo-carnegie</a:t>
            </a:r>
            <a:r>
              <a:rPr b="0" lang="en-GB" sz="1800" spc="-1" strike="noStrike">
                <a:solidFill>
                  <a:srgbClr val="000000"/>
                </a:solidFill>
                <a:latin typeface="Trebuchet MS"/>
                <a:ea typeface="DejaVu Sans"/>
              </a:rPr>
              <a:t> </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Taylor, Michael P., Steven D. Sroka and Kenneth Carpenter. 2023. The Concrete </a:t>
            </a:r>
            <a:r>
              <a:rPr b="0" i="1" lang="en-GB" sz="1800" spc="-1" strike="noStrike">
                <a:solidFill>
                  <a:srgbClr val="000000"/>
                </a:solidFill>
                <a:latin typeface="Trebuchet MS"/>
                <a:ea typeface="DejaVu Sans"/>
              </a:rPr>
              <a:t>Diplodocus</a:t>
            </a:r>
            <a:r>
              <a:rPr b="0" lang="en-GB" sz="1800" spc="-1" strike="noStrike">
                <a:solidFill>
                  <a:srgbClr val="000000"/>
                </a:solidFill>
                <a:latin typeface="Trebuchet MS"/>
                <a:ea typeface="DejaVu Sans"/>
              </a:rPr>
              <a:t> of Vernal — a Cultural Icon of Utah. </a:t>
            </a:r>
            <a:r>
              <a:rPr b="0" i="1" lang="en-GB" sz="1800" spc="-1" strike="noStrike">
                <a:solidFill>
                  <a:srgbClr val="000000"/>
                </a:solidFill>
                <a:latin typeface="Trebuchet MS"/>
                <a:ea typeface="DejaVu Sans"/>
              </a:rPr>
              <a:t>Geology of the Intermountain West </a:t>
            </a:r>
            <a:r>
              <a:rPr b="1" lang="en-GB" sz="1800" spc="-1" strike="noStrike">
                <a:solidFill>
                  <a:srgbClr val="000000"/>
                </a:solidFill>
                <a:latin typeface="Trebuchet MS"/>
                <a:ea typeface="DejaVu Sans"/>
              </a:rPr>
              <a:t>10</a:t>
            </a:r>
            <a:r>
              <a:rPr b="0" lang="en-GB" sz="1800" spc="-1" strike="noStrike">
                <a:solidFill>
                  <a:srgbClr val="000000"/>
                </a:solidFill>
                <a:latin typeface="Trebuchet MS"/>
                <a:ea typeface="DejaVu Sans"/>
              </a:rPr>
              <a:t>:65–91. doi:</a:t>
            </a:r>
            <a:r>
              <a:rPr b="0" lang="en-GB" sz="1800" spc="-1" strike="noStrike" u="sng">
                <a:solidFill>
                  <a:srgbClr val="0000ff"/>
                </a:solidFill>
                <a:uFillTx/>
                <a:latin typeface="Trebuchet MS"/>
                <a:ea typeface="DejaVu Sans"/>
                <a:hlinkClick r:id="rId2"/>
              </a:rPr>
              <a:t>10.31711/giw.v10.pp65-91</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The skeletal reconstruction of </a:t>
            </a:r>
            <a:r>
              <a:rPr b="0" i="1" lang="en-GB" sz="1800" spc="-1" strike="noStrike">
                <a:solidFill>
                  <a:srgbClr val="000000"/>
                </a:solidFill>
                <a:latin typeface="Trebuchet MS"/>
                <a:ea typeface="DejaVu Sans"/>
              </a:rPr>
              <a:t>Barosaurus lentus</a:t>
            </a:r>
            <a:r>
              <a:rPr b="0" lang="en-GB" sz="1800" spc="-1" strike="noStrike">
                <a:solidFill>
                  <a:srgbClr val="000000"/>
                </a:solidFill>
                <a:latin typeface="Trebuchet MS"/>
                <a:ea typeface="DejaVu Sans"/>
              </a:rPr>
              <a:t> in the American Museum of Natural History. In prep. Taylor, Michael P., Peter May, Lowell Dingus, Eugene S. Gaffney, Mark A. Norell and John S. McIntosh†. Manuscript and illustrations at </a:t>
            </a:r>
            <a:r>
              <a:rPr b="0" lang="en-GB" sz="1800" spc="-1" strike="noStrike" u="sng">
                <a:solidFill>
                  <a:srgbClr val="0000ff"/>
                </a:solidFill>
                <a:uFillTx/>
                <a:latin typeface="Trebuchet MS"/>
                <a:ea typeface="DejaVu Sans"/>
                <a:hlinkClick r:id="rId3"/>
              </a:rPr>
              <a:t>https://github.com/MikeTaylor/palaeo-baromount</a:t>
            </a:r>
            <a:r>
              <a:rPr b="0" lang="en-GB" sz="1800" spc="-1" strike="noStrike">
                <a:solidFill>
                  <a:srgbClr val="000000"/>
                </a:solidFill>
                <a:latin typeface="Trebuchet MS"/>
                <a:ea typeface="DejaVu Sans"/>
              </a:rPr>
              <a:t> </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
          <p:cNvSpPr/>
          <p:nvPr/>
        </p:nvSpPr>
        <p:spPr>
          <a:xfrm>
            <a:off x="179640" y="359640"/>
            <a:ext cx="6115680" cy="1388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4000" spc="-1" strike="noStrike">
                <a:solidFill>
                  <a:srgbClr val="000099"/>
                </a:solidFill>
                <a:latin typeface="Trebuchet MS"/>
                <a:ea typeface="DejaVu Sans"/>
              </a:rPr>
              <a:t>The Untold Story of</a:t>
            </a:r>
            <a:endParaRPr b="0" lang="en-GB" sz="4000" spc="-1" strike="noStrike">
              <a:solidFill>
                <a:srgbClr val="000000"/>
              </a:solidFill>
              <a:latin typeface="Arial"/>
            </a:endParaRPr>
          </a:p>
          <a:p>
            <a:pPr>
              <a:lnSpc>
                <a:spcPct val="100000"/>
              </a:lnSpc>
            </a:pPr>
            <a:r>
              <a:rPr b="1" lang="en-GB" sz="4000" spc="-1" strike="noStrike">
                <a:solidFill>
                  <a:srgbClr val="000099"/>
                </a:solidFill>
                <a:latin typeface="Trebuchet MS"/>
                <a:ea typeface="DejaVu Sans"/>
              </a:rPr>
              <a:t>the Carnegie </a:t>
            </a:r>
            <a:r>
              <a:rPr b="1" i="1" lang="en-GB" sz="4000" spc="-1" strike="noStrike">
                <a:solidFill>
                  <a:srgbClr val="000099"/>
                </a:solidFill>
                <a:latin typeface="Trebuchet MS"/>
                <a:ea typeface="DejaVu Sans"/>
              </a:rPr>
              <a:t>Diplodocus</a:t>
            </a:r>
            <a:endParaRPr b="0" lang="en-GB" sz="4000" spc="-1" strike="noStrike">
              <a:solidFill>
                <a:srgbClr val="000000"/>
              </a:solidFill>
              <a:latin typeface="Arial"/>
            </a:endParaRPr>
          </a:p>
        </p:txBody>
      </p:sp>
      <p:sp>
        <p:nvSpPr>
          <p:cNvPr id="211" name=""/>
          <p:cNvSpPr/>
          <p:nvPr/>
        </p:nvSpPr>
        <p:spPr>
          <a:xfrm>
            <a:off x="179640" y="1979640"/>
            <a:ext cx="5575680" cy="97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pc="-1" strike="noStrike">
                <a:solidFill>
                  <a:srgbClr val="000000"/>
                </a:solidFill>
                <a:latin typeface="Trebuchet MS"/>
                <a:ea typeface="PingFang SC"/>
              </a:rPr>
              <a:t>Mike Taylor</a:t>
            </a:r>
            <a:r>
              <a:rPr b="1" lang="en-GB" sz="2000" spc="-1" strike="noStrike" baseline="33000">
                <a:solidFill>
                  <a:srgbClr val="000000"/>
                </a:solidFill>
                <a:latin typeface="Trebuchet MS"/>
                <a:ea typeface="PingFang SC"/>
              </a:rPr>
              <a:t>1,*</a:t>
            </a:r>
            <a:r>
              <a:rPr b="0" lang="en-GB" sz="2000" spc="-1" strike="noStrike">
                <a:solidFill>
                  <a:srgbClr val="000000"/>
                </a:solidFill>
                <a:latin typeface="Trebuchet MS"/>
                <a:ea typeface="PingFang SC"/>
              </a:rPr>
              <a:t>, Matt Lamanna</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Ilja Nieuwland</a:t>
            </a:r>
            <a:r>
              <a:rPr b="0" lang="en-GB" sz="2000" spc="-1" strike="noStrike" baseline="33000">
                <a:solidFill>
                  <a:srgbClr val="000000"/>
                </a:solidFill>
                <a:latin typeface="Trebuchet MS"/>
                <a:ea typeface="PingFang SC"/>
              </a:rPr>
              <a:t>3</a:t>
            </a:r>
            <a:r>
              <a:rPr b="0" lang="en-GB" sz="2000" spc="-1" strike="noStrike">
                <a:solidFill>
                  <a:srgbClr val="000000"/>
                </a:solidFill>
                <a:latin typeface="Trebuchet MS"/>
                <a:ea typeface="PingFang SC"/>
              </a:rPr>
              <a:t>, Amy Henrici</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Linsly Church</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Steve Sroka</a:t>
            </a:r>
            <a:r>
              <a:rPr b="0" lang="en-GB" sz="2000" spc="-1" strike="noStrike" baseline="33000">
                <a:solidFill>
                  <a:srgbClr val="000000"/>
                </a:solidFill>
                <a:latin typeface="Trebuchet MS"/>
                <a:ea typeface="PingFang SC"/>
              </a:rPr>
              <a:t>4</a:t>
            </a:r>
            <a:r>
              <a:rPr b="0" lang="en-GB" sz="2000" spc="-1" strike="noStrike">
                <a:solidFill>
                  <a:srgbClr val="000000"/>
                </a:solidFill>
                <a:latin typeface="Trebuchet MS"/>
                <a:ea typeface="PingFang SC"/>
              </a:rPr>
              <a:t> and Ken Carpenter</a:t>
            </a:r>
            <a:r>
              <a:rPr b="0" lang="en-GB" sz="2000" spc="-1" strike="noStrike" baseline="33000">
                <a:solidFill>
                  <a:srgbClr val="000000"/>
                </a:solidFill>
                <a:latin typeface="Trebuchet MS"/>
                <a:ea typeface="PingFang SC"/>
              </a:rPr>
              <a:t>5</a:t>
            </a:r>
            <a:endParaRPr b="0" lang="en-GB" sz="2000" spc="-1" strike="noStrike">
              <a:solidFill>
                <a:srgbClr val="000000"/>
              </a:solidFill>
              <a:latin typeface="Arial"/>
            </a:endParaRPr>
          </a:p>
        </p:txBody>
      </p:sp>
      <p:sp>
        <p:nvSpPr>
          <p:cNvPr id="212" name=""/>
          <p:cNvSpPr/>
          <p:nvPr/>
        </p:nvSpPr>
        <p:spPr>
          <a:xfrm>
            <a:off x="179640" y="3095280"/>
            <a:ext cx="6480000" cy="1267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600" spc="-1" strike="noStrike">
                <a:solidFill>
                  <a:srgbClr val="000000"/>
                </a:solidFill>
                <a:latin typeface="Trebuchet MS"/>
                <a:ea typeface="DejaVu Sans"/>
              </a:rPr>
              <a:t>1. University of Bristol, Bristol, UK</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2. Carnegie Museum of Natural History, Pittsburgh, PA, USA</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3. Royal Netherlands Academy of Arts and Sciences, Netherlands</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4. Utah Field House of Natural History, Vernal, Utah, USA</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5. University of Colorado Museum, Boulder, Colorado, USA</a:t>
            </a:r>
            <a:endParaRPr b="0" lang="en-GB" sz="1600" spc="-1" strike="noStrike">
              <a:solidFill>
                <a:srgbClr val="000000"/>
              </a:solidFill>
              <a:latin typeface="Arial"/>
            </a:endParaRPr>
          </a:p>
        </p:txBody>
      </p:sp>
      <p:pic>
        <p:nvPicPr>
          <p:cNvPr id="213" name="" descr=""/>
          <p:cNvPicPr/>
          <p:nvPr/>
        </p:nvPicPr>
        <p:blipFill>
          <a:blip r:embed="rId1"/>
          <a:stretch/>
        </p:blipFill>
        <p:spPr>
          <a:xfrm>
            <a:off x="6402960" y="-10800"/>
            <a:ext cx="3672720" cy="567720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
          <p:cNvSpPr/>
          <p:nvPr/>
        </p:nvSpPr>
        <p:spPr>
          <a:xfrm>
            <a:off x="179640" y="359640"/>
            <a:ext cx="6115680" cy="1388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4000" spc="-1" strike="noStrike">
                <a:solidFill>
                  <a:srgbClr val="000099"/>
                </a:solidFill>
                <a:latin typeface="Trebuchet MS"/>
                <a:ea typeface="DejaVu Sans"/>
              </a:rPr>
              <a:t>The Untold Story of</a:t>
            </a:r>
            <a:endParaRPr b="0" lang="en-GB" sz="4000" spc="-1" strike="noStrike">
              <a:solidFill>
                <a:srgbClr val="000000"/>
              </a:solidFill>
              <a:latin typeface="Arial"/>
            </a:endParaRPr>
          </a:p>
          <a:p>
            <a:pPr>
              <a:lnSpc>
                <a:spcPct val="100000"/>
              </a:lnSpc>
            </a:pPr>
            <a:r>
              <a:rPr b="1" lang="en-GB" sz="4000" spc="-1" strike="noStrike">
                <a:solidFill>
                  <a:srgbClr val="000099"/>
                </a:solidFill>
                <a:latin typeface="Trebuchet MS"/>
                <a:ea typeface="DejaVu Sans"/>
              </a:rPr>
              <a:t>the Carnegie </a:t>
            </a:r>
            <a:r>
              <a:rPr b="1" i="1" lang="en-GB" sz="4000" spc="-1" strike="noStrike">
                <a:solidFill>
                  <a:srgbClr val="000099"/>
                </a:solidFill>
                <a:latin typeface="Trebuchet MS"/>
                <a:ea typeface="DejaVu Sans"/>
              </a:rPr>
              <a:t>Diplodocus</a:t>
            </a:r>
            <a:endParaRPr b="0" lang="en-GB" sz="4000" spc="-1" strike="noStrike">
              <a:solidFill>
                <a:srgbClr val="000000"/>
              </a:solidFill>
              <a:latin typeface="Arial"/>
            </a:endParaRPr>
          </a:p>
        </p:txBody>
      </p:sp>
      <p:sp>
        <p:nvSpPr>
          <p:cNvPr id="215" name=""/>
          <p:cNvSpPr/>
          <p:nvPr/>
        </p:nvSpPr>
        <p:spPr>
          <a:xfrm>
            <a:off x="179640" y="1979640"/>
            <a:ext cx="5575680" cy="97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pc="-1" strike="noStrike">
                <a:solidFill>
                  <a:srgbClr val="000000"/>
                </a:solidFill>
                <a:latin typeface="Trebuchet MS"/>
                <a:ea typeface="PingFang SC"/>
              </a:rPr>
              <a:t>Mike Taylor</a:t>
            </a:r>
            <a:r>
              <a:rPr b="1" lang="en-GB" sz="2000" spc="-1" strike="noStrike" baseline="33000">
                <a:solidFill>
                  <a:srgbClr val="000000"/>
                </a:solidFill>
                <a:latin typeface="Trebuchet MS"/>
                <a:ea typeface="PingFang SC"/>
              </a:rPr>
              <a:t>1,*</a:t>
            </a:r>
            <a:r>
              <a:rPr b="0" lang="en-GB" sz="2000" spc="-1" strike="noStrike">
                <a:solidFill>
                  <a:srgbClr val="000000"/>
                </a:solidFill>
                <a:latin typeface="Trebuchet MS"/>
                <a:ea typeface="PingFang SC"/>
              </a:rPr>
              <a:t>, Matt Lamanna</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Ilja Nieuwland</a:t>
            </a:r>
            <a:r>
              <a:rPr b="0" lang="en-GB" sz="2000" spc="-1" strike="noStrike" baseline="33000">
                <a:solidFill>
                  <a:srgbClr val="000000"/>
                </a:solidFill>
                <a:latin typeface="Trebuchet MS"/>
                <a:ea typeface="PingFang SC"/>
              </a:rPr>
              <a:t>3</a:t>
            </a:r>
            <a:r>
              <a:rPr b="0" lang="en-GB" sz="2000" spc="-1" strike="noStrike">
                <a:solidFill>
                  <a:srgbClr val="000000"/>
                </a:solidFill>
                <a:latin typeface="Trebuchet MS"/>
                <a:ea typeface="PingFang SC"/>
              </a:rPr>
              <a:t>, Amy Henrici</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Linsly Church</a:t>
            </a:r>
            <a:r>
              <a:rPr b="0" lang="en-GB" sz="2000" spc="-1" strike="noStrike" baseline="33000">
                <a:solidFill>
                  <a:srgbClr val="000000"/>
                </a:solidFill>
                <a:latin typeface="Trebuchet MS"/>
                <a:ea typeface="PingFang SC"/>
              </a:rPr>
              <a:t>2</a:t>
            </a:r>
            <a:r>
              <a:rPr b="0" lang="en-GB" sz="2000" spc="-1" strike="noStrike">
                <a:solidFill>
                  <a:srgbClr val="000000"/>
                </a:solidFill>
                <a:latin typeface="Trebuchet MS"/>
                <a:ea typeface="PingFang SC"/>
              </a:rPr>
              <a:t>, Steve Sroka</a:t>
            </a:r>
            <a:r>
              <a:rPr b="0" lang="en-GB" sz="2000" spc="-1" strike="noStrike" baseline="33000">
                <a:solidFill>
                  <a:srgbClr val="000000"/>
                </a:solidFill>
                <a:latin typeface="Trebuchet MS"/>
                <a:ea typeface="PingFang SC"/>
              </a:rPr>
              <a:t>4</a:t>
            </a:r>
            <a:r>
              <a:rPr b="0" lang="en-GB" sz="2000" spc="-1" strike="noStrike">
                <a:solidFill>
                  <a:srgbClr val="000000"/>
                </a:solidFill>
                <a:latin typeface="Trebuchet MS"/>
                <a:ea typeface="PingFang SC"/>
              </a:rPr>
              <a:t> and Ken Carpenter</a:t>
            </a:r>
            <a:r>
              <a:rPr b="0" lang="en-GB" sz="2000" spc="-1" strike="noStrike" baseline="33000">
                <a:solidFill>
                  <a:srgbClr val="000000"/>
                </a:solidFill>
                <a:latin typeface="Trebuchet MS"/>
                <a:ea typeface="PingFang SC"/>
              </a:rPr>
              <a:t>5</a:t>
            </a:r>
            <a:endParaRPr b="0" lang="en-GB" sz="2000" spc="-1" strike="noStrike">
              <a:solidFill>
                <a:srgbClr val="000000"/>
              </a:solidFill>
              <a:latin typeface="Arial"/>
            </a:endParaRPr>
          </a:p>
        </p:txBody>
      </p:sp>
      <p:sp>
        <p:nvSpPr>
          <p:cNvPr id="216" name=""/>
          <p:cNvSpPr/>
          <p:nvPr/>
        </p:nvSpPr>
        <p:spPr>
          <a:xfrm>
            <a:off x="179640" y="3095280"/>
            <a:ext cx="6480000" cy="1267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600" spc="-1" strike="noStrike">
                <a:solidFill>
                  <a:srgbClr val="000000"/>
                </a:solidFill>
                <a:latin typeface="Trebuchet MS"/>
                <a:ea typeface="DejaVu Sans"/>
              </a:rPr>
              <a:t>1. University of Bristol, Bristol, UK</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2. Carnegie Museum of Natural History, Pittsburgh, PA, USA</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3. Royal Netherlands Academy of Arts and Sciences, Netherlands</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4. Utah Field House of Natural History, Vernal, Utah, USA</a:t>
            </a:r>
            <a:endParaRPr b="0" lang="en-GB" sz="1600" spc="-1" strike="noStrike">
              <a:solidFill>
                <a:srgbClr val="000000"/>
              </a:solidFill>
              <a:latin typeface="Arial"/>
            </a:endParaRPr>
          </a:p>
          <a:p>
            <a:pPr>
              <a:lnSpc>
                <a:spcPct val="100000"/>
              </a:lnSpc>
            </a:pPr>
            <a:r>
              <a:rPr b="0" lang="en-GB" sz="1600" spc="-1" strike="noStrike">
                <a:solidFill>
                  <a:srgbClr val="000000"/>
                </a:solidFill>
                <a:latin typeface="Trebuchet MS"/>
                <a:ea typeface="DejaVu Sans"/>
              </a:rPr>
              <a:t>5. University of Colorado Museum, Boulder, Colorado, USA</a:t>
            </a:r>
            <a:endParaRPr b="0" lang="en-GB" sz="1600" spc="-1" strike="noStrike">
              <a:solidFill>
                <a:srgbClr val="000000"/>
              </a:solidFill>
              <a:latin typeface="Arial"/>
            </a:endParaRPr>
          </a:p>
        </p:txBody>
      </p:sp>
      <p:pic>
        <p:nvPicPr>
          <p:cNvPr id="217" name="" descr=""/>
          <p:cNvPicPr/>
          <p:nvPr/>
        </p:nvPicPr>
        <p:blipFill>
          <a:blip r:embed="rId1"/>
          <a:stretch/>
        </p:blipFill>
        <p:spPr>
          <a:xfrm>
            <a:off x="6402960" y="-10800"/>
            <a:ext cx="3672720" cy="5677200"/>
          </a:xfrm>
          <a:prstGeom prst="rect">
            <a:avLst/>
          </a:prstGeom>
          <a:ln w="0">
            <a:noFill/>
          </a:ln>
        </p:spPr>
      </p:pic>
      <p:sp>
        <p:nvSpPr>
          <p:cNvPr id="218" name=""/>
          <p:cNvSpPr/>
          <p:nvPr/>
        </p:nvSpPr>
        <p:spPr>
          <a:xfrm flipV="1">
            <a:off x="1368000" y="468000"/>
            <a:ext cx="540000" cy="540000"/>
          </a:xfrm>
          <a:prstGeom prst="line">
            <a:avLst/>
          </a:prstGeom>
          <a:ln w="144000">
            <a:solidFill>
              <a:srgbClr val="ff0000"/>
            </a:solidFill>
            <a:round/>
          </a:ln>
        </p:spPr>
        <p:style>
          <a:lnRef idx="0"/>
          <a:fillRef idx="0"/>
          <a:effectRef idx="0"/>
          <a:fontRef idx="minor"/>
        </p:style>
        <p:txBody>
          <a:bodyPr lIns="162000" rIns="162000" tIns="117000" bIns="117000" anchor="ctr">
            <a:noAutofit/>
          </a:bodyPr>
          <a:p>
            <a:endParaRPr b="0" lang="en-GB" sz="1800" spc="-1" strike="noStrike">
              <a:solidFill>
                <a:srgbClr val="000000"/>
              </a:solidFill>
              <a:latin typeface="Arial"/>
            </a:endParaRPr>
          </a:p>
        </p:txBody>
      </p:sp>
      <p:sp>
        <p:nvSpPr>
          <p:cNvPr id="219" name=""/>
          <p:cNvSpPr/>
          <p:nvPr/>
        </p:nvSpPr>
        <p:spPr>
          <a:xfrm flipH="1" flipV="1">
            <a:off x="1368000" y="468000"/>
            <a:ext cx="540000" cy="540000"/>
          </a:xfrm>
          <a:prstGeom prst="line">
            <a:avLst/>
          </a:prstGeom>
          <a:ln w="144000">
            <a:solidFill>
              <a:srgbClr val="ff0000"/>
            </a:solidFill>
            <a:round/>
          </a:ln>
        </p:spPr>
        <p:style>
          <a:lnRef idx="0"/>
          <a:fillRef idx="0"/>
          <a:effectRef idx="0"/>
          <a:fontRef idx="minor"/>
        </p:style>
        <p:txBody>
          <a:bodyPr lIns="162000" rIns="162000" tIns="117000" bIns="117000" anchor="ctr">
            <a:noAutofit/>
          </a:bodyPr>
          <a:p>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Total length of the mounted skeleton</a:t>
            </a:r>
            <a:endParaRPr b="0" lang="en-GB" sz="2600" spc="-1" strike="noStrike">
              <a:solidFill>
                <a:srgbClr val="000000"/>
              </a:solidFill>
              <a:latin typeface="Arial"/>
            </a:endParaRPr>
          </a:p>
        </p:txBody>
      </p:sp>
      <p:sp>
        <p:nvSpPr>
          <p:cNvPr id="221"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Source</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(feet)</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(m)</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Comments</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Hatcher (1901)</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68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20.7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Tip of snout to caudal 37</a:t>
            </a:r>
            <a:endParaRPr b="0" lang="en-GB" sz="1800" spc="-1" strike="noStrike">
              <a:solidFill>
                <a:srgbClr val="000000"/>
              </a:solidFill>
              <a:latin typeface="Arial"/>
            </a:endParaRPr>
          </a:p>
        </p:txBody>
      </p:sp>
      <p:pic>
        <p:nvPicPr>
          <p:cNvPr id="222" name="" descr=""/>
          <p:cNvPicPr/>
          <p:nvPr/>
        </p:nvPicPr>
        <p:blipFill>
          <a:blip r:embed="rId1"/>
          <a:stretch/>
        </p:blipFill>
        <p:spPr>
          <a:xfrm>
            <a:off x="359640" y="2710080"/>
            <a:ext cx="9324360" cy="19663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Casts were sent around the world in the early 1900s.</a:t>
            </a:r>
            <a:endParaRPr b="0" lang="en-GB" sz="2600" spc="-1" strike="noStrike">
              <a:solidFill>
                <a:srgbClr val="000000"/>
              </a:solidFill>
              <a:latin typeface="Arial"/>
            </a:endParaRPr>
          </a:p>
        </p:txBody>
      </p:sp>
      <p:graphicFrame>
        <p:nvGraphicFramePr>
          <p:cNvPr id="56" name=""/>
          <p:cNvGraphicFramePr/>
          <p:nvPr/>
        </p:nvGraphicFramePr>
        <p:xfrm>
          <a:off x="352800" y="1094760"/>
          <a:ext cx="9545400" cy="44701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pc="-1" strike="noStrike">
                          <a:solidFill>
                            <a:srgbClr val="000000"/>
                          </a:solidFill>
                          <a:latin typeface="Trebuchet MS"/>
                        </a:rPr>
                        <a:t>Natural History Museum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London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England</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12 May 1905</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Museum für Naturkunde Berlin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Berlin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Germany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13 May 1908</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Muséum National d’Histoire Naturelle</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Paris</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France</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15 June 1908</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pc="-1" strike="noStrike">
                          <a:solidFill>
                            <a:srgbClr val="000000"/>
                          </a:solidFill>
                          <a:latin typeface="Trebuchet MS"/>
                        </a:rPr>
                        <a:t>Kaiserliches und königliches naturhistorisches Hof-Museum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Vienna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Austria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24 September 1909</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pc="-1" strike="noStrike">
                          <a:solidFill>
                            <a:srgbClr val="000000"/>
                          </a:solidFill>
                          <a:latin typeface="Trebuchet MS"/>
                        </a:rPr>
                        <a:t>Giovanni Capellini Museum for Paleontology and Geology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Bologna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Italy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27 October 1909</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The Imperial Museum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St. Petersburg</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Russia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Early July 1910</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Museo de La Plata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La Plata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Argentina</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1912</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Museo Nacional de Ciencias Naturales</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Madrid</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Spain</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2 December 1913</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pc="-1" strike="noStrike">
                          <a:solidFill>
                            <a:srgbClr val="000000"/>
                          </a:solidFill>
                          <a:latin typeface="Trebuchet MS"/>
                        </a:rPr>
                        <a:t>Museo de Paleontología (UNAM)</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Mexico City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Mexico</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1930</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pc="-1" strike="noStrike">
                          <a:solidFill>
                            <a:srgbClr val="000000"/>
                          </a:solidFill>
                          <a:latin typeface="Trebuchet MS"/>
                        </a:rPr>
                        <a:t>Staatssammlung für Paläontologie und Geologie</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pc="-1" strike="noStrike">
                          <a:solidFill>
                            <a:srgbClr val="000000"/>
                          </a:solidFill>
                          <a:latin typeface="Trebuchet MS"/>
                        </a:rPr>
                        <a:t>Munich</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Germany</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pc="-1" strike="noStrike">
                          <a:solidFill>
                            <a:srgbClr val="000000"/>
                          </a:solidFill>
                          <a:latin typeface="Trebuchet MS"/>
                        </a:rPr>
                        <a:t>1934 (never mounted)</a:t>
                      </a:r>
                      <a:endParaRPr b="0" lang="en-GB" sz="1600" spc="-1" strike="noStrike">
                        <a:solidFill>
                          <a:srgbClr val="000000"/>
                        </a:solidFill>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Total length of the mounted skeleton</a:t>
            </a:r>
            <a:endParaRPr b="0" lang="en-GB" sz="2600" spc="-1" strike="noStrike">
              <a:solidFill>
                <a:srgbClr val="000000"/>
              </a:solidFill>
              <a:latin typeface="Arial"/>
            </a:endParaRPr>
          </a:p>
        </p:txBody>
      </p:sp>
      <p:sp>
        <p:nvSpPr>
          <p:cNvPr id="224"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Source</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(feet)</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(m)</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Comments</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Hatcher (1901)</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68 feet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20.7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Tip of snout to caudal 37</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Holland (1904a)</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78–80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21.3–24.4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London mount, predicted</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Holland (1904b)</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84–85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25.6–25.9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Holland (1904b)</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78–80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21.3–24.4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Holland (1905)</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84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25.6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Holland (1907)</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78.5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23.94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Berlin mount.</a:t>
            </a:r>
            <a:endParaRPr b="0" lang="en-GB" sz="1800" spc="-1" strike="noStrike">
              <a:solidFill>
                <a:srgbClr val="000000"/>
              </a:solidFill>
              <a:latin typeface="Arial"/>
            </a:endParaRPr>
          </a:p>
        </p:txBody>
      </p:sp>
      <p:sp>
        <p:nvSpPr>
          <p:cNvPr id="225" name=""/>
          <p:cNvSpPr/>
          <p:nvPr/>
        </p:nvSpPr>
        <p:spPr>
          <a:xfrm>
            <a:off x="6119280" y="3234240"/>
            <a:ext cx="3957480" cy="2432520"/>
          </a:xfrm>
          <a:prstGeom prst="rect">
            <a:avLst/>
          </a:prstGeom>
          <a:blipFill rotWithShape="0">
            <a:blip r:embed="rId1"/>
            <a:srcRect/>
            <a:stretch/>
          </a:blipFill>
          <a:ln w="0">
            <a:noFill/>
          </a:ln>
        </p:spPr>
        <p:style>
          <a:lnRef idx="0"/>
          <a:fillRef idx="0"/>
          <a:effectRef idx="0"/>
          <a:fontRef idx="minor"/>
        </p:style>
        <p:txBody>
          <a:bodyPr lIns="90000" rIns="90000" tIns="45000" bIns="45000" anchor="ctr" anchorCtr="1">
            <a:noAutofit/>
          </a:bodyPr>
          <a:p>
            <a:pPr algn="ctr">
              <a:lnSpc>
                <a:spcPct val="100000"/>
              </a:lnSpc>
            </a:pPr>
            <a:r>
              <a:rPr b="0" lang="en-GB" sz="1800" spc="-1" strike="noStrike">
                <a:solidFill>
                  <a:srgbClr val="000000"/>
                </a:solidFill>
                <a:latin typeface="Arial"/>
                <a:ea typeface="DejaVu Sans"/>
              </a:rPr>
              <a:t>m</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Total length of the mounted skeleton</a:t>
            </a:r>
            <a:endParaRPr b="0" lang="en-GB" sz="2600" spc="-1" strike="noStrike">
              <a:solidFill>
                <a:srgbClr val="000000"/>
              </a:solidFill>
              <a:latin typeface="Arial"/>
            </a:endParaRPr>
          </a:p>
        </p:txBody>
      </p:sp>
      <p:sp>
        <p:nvSpPr>
          <p:cNvPr id="227"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Source</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(feet)</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(m)</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Comments</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Hatcher (1901)</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68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20.7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Tip of snout to caudal 37</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(1904a)</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 predicted</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25.6–25.9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(1905)</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(1907)</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23.94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Berlin mount.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Untermann (1959)</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76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23.2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Vernal mount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David Letasi (p.c.)</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75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22.9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Lehi elements, laid out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Vincent Reneleau (p.c.)</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77 feet</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23.5 m</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	</a:t>
            </a:r>
            <a:r>
              <a:rPr b="0" lang="en-GB" sz="1800" spc="-1" strike="noStrike">
                <a:solidFill>
                  <a:srgbClr val="000000"/>
                </a:solidFill>
                <a:latin typeface="Trebuchet MS"/>
                <a:ea typeface="DejaVu Sans"/>
              </a:rPr>
              <a:t>Distance along floor</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Total length of the mounted skeleton</a:t>
            </a:r>
            <a:endParaRPr b="0" lang="en-GB" sz="2600" spc="-1" strike="noStrike">
              <a:solidFill>
                <a:srgbClr val="000000"/>
              </a:solidFill>
              <a:latin typeface="Arial"/>
            </a:endParaRPr>
          </a:p>
        </p:txBody>
      </p:sp>
      <p:sp>
        <p:nvSpPr>
          <p:cNvPr id="229"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000000"/>
                </a:solidFill>
                <a:latin typeface="Trebuchet MS"/>
                <a:ea typeface="DejaVu Sans"/>
              </a:rPr>
              <a:t>Source</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(feet)</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Length (m)</a:t>
            </a:r>
            <a:r>
              <a:rPr b="1" lang="en-GB" sz="1800" spc="-1" strike="noStrike">
                <a:solidFill>
                  <a:srgbClr val="000000"/>
                </a:solidFill>
                <a:latin typeface="Trebuchet MS"/>
                <a:ea typeface="DejaVu Sans"/>
              </a:rPr>
              <a:t>	</a:t>
            </a:r>
            <a:r>
              <a:rPr b="1" lang="en-GB" sz="1800" spc="-1" strike="noStrike">
                <a:solidFill>
                  <a:srgbClr val="000000"/>
                </a:solidFill>
                <a:latin typeface="Trebuchet MS"/>
                <a:ea typeface="DejaVu Sans"/>
              </a:rPr>
              <a:t>Comments</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Hatcher (1901)</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68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20.7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Tip of snout to caudal 37</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(1904a)</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 predicted</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25.6–25.9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(1905)</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(1907)</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23.94 m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Berlin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Untermann (1959)</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76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23.2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Vernal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David Letasi (p.c.)</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22.9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Lehi elements, laid out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Vincent Reneleau (p.c.)</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77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23.5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Distance along floor</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PingFang SC"/>
              </a:rPr>
              <a:t>Falkingham Photogram.</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PingFang SC"/>
              </a:rPr>
              <a:t>85.5 feet</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PingFang SC"/>
              </a:rPr>
              <a:t>26.05 m</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DejaVu Sans"/>
              </a:rPr>
              <a:t>Current Carnegie mount</a:t>
            </a:r>
            <a:endParaRPr b="0" lang="en-GB" sz="1800" spc="-1" strike="noStrike">
              <a:solidFill>
                <a:srgbClr val="000000"/>
              </a:solidFill>
              <a:latin typeface="Arial"/>
            </a:endParaRPr>
          </a:p>
        </p:txBody>
      </p:sp>
      <p:pic>
        <p:nvPicPr>
          <p:cNvPr id="230" name="" descr=""/>
          <p:cNvPicPr/>
          <p:nvPr/>
        </p:nvPicPr>
        <p:blipFill>
          <a:blip r:embed="rId1"/>
          <a:stretch/>
        </p:blipFill>
        <p:spPr>
          <a:xfrm>
            <a:off x="5323680" y="0"/>
            <a:ext cx="4753080" cy="3566880"/>
          </a:xfrm>
          <a:prstGeom prst="rect">
            <a:avLst/>
          </a:prstGeom>
          <a:ln w="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Total length of the mounted skeleton</a:t>
            </a:r>
            <a:endParaRPr b="0" lang="en-GB" sz="2600" spc="-1" strike="noStrike">
              <a:solidFill>
                <a:srgbClr val="000000"/>
              </a:solidFill>
              <a:latin typeface="Arial"/>
            </a:endParaRPr>
          </a:p>
        </p:txBody>
      </p:sp>
      <p:sp>
        <p:nvSpPr>
          <p:cNvPr id="232"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b2b2b2"/>
                </a:solidFill>
                <a:latin typeface="Trebuchet MS"/>
                <a:ea typeface="DejaVu Sans"/>
              </a:rPr>
              <a:t>Source</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Length (feet)</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Length (m)</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Comments</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Hatcher (1901)</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68 feet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20.7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Tip of snout to caudal 37</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(1904a)</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 predicted</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25.6–25.9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(1905)</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(1907)</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23.94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Berlin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Untermann (1959)</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76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23.2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Vernal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David Letasi (p.c.)</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22.9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Lehi elements, laid out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Vincent Reneleau (p.c.)</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77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23.5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Distance along floor</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PingFang SC"/>
              </a:rPr>
              <a:t>Falkingham Photogram.</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85.5 feet</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26.05 m</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DejaVu Sans"/>
              </a:rPr>
              <a:t>Current Carnegie mount</a:t>
            </a: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Songti SC"/>
              </a:rPr>
              <a:t>Eye-Bot LIDAR</a:t>
            </a:r>
            <a:r>
              <a:rPr b="0" lang="en-GB" sz="1800" spc="-1" strike="noStrike">
                <a:solidFill>
                  <a:srgbClr val="000000"/>
                </a:solidFill>
                <a:latin typeface="Trebuchet MS"/>
                <a:ea typeface="Songti SC"/>
              </a:rPr>
              <a:t>	</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PingFang SC"/>
              </a:rPr>
              <a:t>85 feet, 9 in</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PingFang SC"/>
              </a:rPr>
              <a:t>26.13 m</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PingFang SC"/>
              </a:rPr>
              <a:t>	</a:t>
            </a:r>
            <a:r>
              <a:rPr b="0" lang="en-GB" sz="1800" spc="-1" strike="noStrike">
                <a:solidFill>
                  <a:srgbClr val="000000"/>
                </a:solidFill>
                <a:latin typeface="Trebuchet MS"/>
                <a:ea typeface="DejaVu Sans"/>
              </a:rPr>
              <a:t>Current Carnegie mount</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p:txBody>
      </p:sp>
      <p:pic>
        <p:nvPicPr>
          <p:cNvPr id="233" name="" descr=""/>
          <p:cNvPicPr/>
          <p:nvPr/>
        </p:nvPicPr>
        <p:blipFill>
          <a:blip r:embed="rId1"/>
          <a:stretch/>
        </p:blipFill>
        <p:spPr>
          <a:xfrm>
            <a:off x="3419640" y="0"/>
            <a:ext cx="6657480" cy="3756240"/>
          </a:xfrm>
          <a:prstGeom prst="rect">
            <a:avLst/>
          </a:prstGeom>
          <a:ln w="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
          <p:cNvSpPr/>
          <p:nvPr/>
        </p:nvSpPr>
        <p:spPr>
          <a:xfrm>
            <a:off x="359640" y="359640"/>
            <a:ext cx="91173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Total length of the mounted skeleton</a:t>
            </a:r>
            <a:endParaRPr b="0" lang="en-GB" sz="2600" spc="-1" strike="noStrike">
              <a:solidFill>
                <a:srgbClr val="000000"/>
              </a:solidFill>
              <a:latin typeface="Arial"/>
            </a:endParaRPr>
          </a:p>
        </p:txBody>
      </p:sp>
      <p:sp>
        <p:nvSpPr>
          <p:cNvPr id="235" name=""/>
          <p:cNvSpPr/>
          <p:nvPr/>
        </p:nvSpPr>
        <p:spPr>
          <a:xfrm>
            <a:off x="359640" y="1079640"/>
            <a:ext cx="935568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pc="-1" strike="noStrike">
                <a:solidFill>
                  <a:srgbClr val="b2b2b2"/>
                </a:solidFill>
                <a:latin typeface="Trebuchet MS"/>
                <a:ea typeface="DejaVu Sans"/>
              </a:rPr>
              <a:t>Source</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Length (feet)</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Length (m)</a:t>
            </a:r>
            <a:r>
              <a:rPr b="1" lang="en-GB" sz="1800" spc="-1" strike="noStrike">
                <a:solidFill>
                  <a:srgbClr val="b2b2b2"/>
                </a:solidFill>
                <a:latin typeface="Trebuchet MS"/>
                <a:ea typeface="DejaVu Sans"/>
              </a:rPr>
              <a:t>	</a:t>
            </a:r>
            <a:r>
              <a:rPr b="1" lang="en-GB" sz="1800" spc="-1" strike="noStrike">
                <a:solidFill>
                  <a:srgbClr val="b2b2b2"/>
                </a:solidFill>
                <a:latin typeface="Trebuchet MS"/>
                <a:ea typeface="DejaVu Sans"/>
              </a:rPr>
              <a:t>Comments</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Hatcher (1901)</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68 feet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20.7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Tip of snout to caudal 37</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(1904a)</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 predicted</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25.6–25.9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(1904b)</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78–80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21.3–24.4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(1905)</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84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25.6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London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Holland (1907)</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78.5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23.94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Berlin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Untermann (1959)</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76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23.2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Vernal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David Letasi (p.c.)</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75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22.9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Lehi elements, laid out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DejaVu Sans"/>
              </a:rPr>
              <a:t>Vincent Reneleau (p.c.)</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77 feet</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23.5 m</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	</a:t>
            </a:r>
            <a:r>
              <a:rPr b="0" lang="en-GB" sz="1800" spc="-1" strike="noStrike">
                <a:solidFill>
                  <a:srgbClr val="b2b2b2"/>
                </a:solidFill>
                <a:latin typeface="Trebuchet MS"/>
                <a:ea typeface="DejaVu Sans"/>
              </a:rPr>
              <a:t>Distance along floor</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PingFang SC"/>
              </a:rPr>
              <a:t>Falkingham Photogram.</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85.5 feet</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26.05 m</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DejaVu Sans"/>
              </a:rPr>
              <a:t>Current Carnegie mount</a:t>
            </a:r>
            <a:endParaRPr b="0" lang="en-GB" sz="1800" spc="-1" strike="noStrike">
              <a:solidFill>
                <a:srgbClr val="000000"/>
              </a:solidFill>
              <a:latin typeface="Arial"/>
            </a:endParaRPr>
          </a:p>
          <a:p>
            <a:pPr>
              <a:lnSpc>
                <a:spcPct val="100000"/>
              </a:lnSpc>
            </a:pPr>
            <a:r>
              <a:rPr b="0" lang="en-GB" sz="1800" spc="-1" strike="noStrike">
                <a:solidFill>
                  <a:srgbClr val="b2b2b2"/>
                </a:solidFill>
                <a:latin typeface="Trebuchet MS"/>
                <a:ea typeface="Songti SC"/>
              </a:rPr>
              <a:t>Eye-Bot LIDAR</a:t>
            </a:r>
            <a:r>
              <a:rPr b="0" lang="en-GB" sz="1800" spc="-1" strike="noStrike">
                <a:solidFill>
                  <a:srgbClr val="b2b2b2"/>
                </a:solidFill>
                <a:latin typeface="Trebuchet MS"/>
                <a:ea typeface="Songti SC"/>
              </a:rPr>
              <a:t>	</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85 feet, 9 in</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26.13 m</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PingFang SC"/>
              </a:rPr>
              <a:t>	</a:t>
            </a:r>
            <a:r>
              <a:rPr b="0" lang="en-GB" sz="1800" spc="-1" strike="noStrike">
                <a:solidFill>
                  <a:srgbClr val="b2b2b2"/>
                </a:solidFill>
                <a:latin typeface="Trebuchet MS"/>
                <a:ea typeface="DejaVu Sans"/>
              </a:rPr>
              <a:t>Current Carnegie mount</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a:p>
            <a:pPr>
              <a:lnSpc>
                <a:spcPct val="100000"/>
              </a:lnSpc>
            </a:pPr>
            <a:r>
              <a:rPr b="0" lang="en-GB" sz="1800" spc="-1" strike="noStrike">
                <a:solidFill>
                  <a:srgbClr val="000000"/>
                </a:solidFill>
                <a:latin typeface="Trebuchet MS"/>
                <a:ea typeface="DejaVu Sans"/>
              </a:rPr>
              <a:t>Consensus: old mount about 23 m, new mount 26 m.</a:t>
            </a:r>
            <a:endParaRPr b="0" lang="en-GB" sz="1800" spc="-1" strike="noStrike">
              <a:solidFill>
                <a:srgbClr val="000000"/>
              </a:solidFill>
              <a:latin typeface="Arial"/>
            </a:endParaRPr>
          </a:p>
          <a:p>
            <a:pPr>
              <a:lnSpc>
                <a:spcPct val="100000"/>
              </a:lnSpc>
            </a:pP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 name=""/>
          <p:cNvSpPr/>
          <p:nvPr/>
        </p:nvSpPr>
        <p:spPr>
          <a:xfrm>
            <a:off x="359640" y="359640"/>
            <a:ext cx="2337480" cy="1622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original</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skeleton was</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mounted in</a:t>
            </a:r>
            <a:endParaRPr b="0" lang="en-GB" sz="2600" spc="-1" strike="noStrike">
              <a:solidFill>
                <a:srgbClr val="000000"/>
              </a:solidFill>
              <a:latin typeface="Arial"/>
            </a:endParaRPr>
          </a:p>
          <a:p>
            <a:pPr>
              <a:lnSpc>
                <a:spcPct val="100000"/>
              </a:lnSpc>
            </a:pPr>
            <a:r>
              <a:rPr b="1" lang="en-GB" sz="2600" spc="-1" strike="noStrike">
                <a:solidFill>
                  <a:srgbClr val="000099"/>
                </a:solidFill>
                <a:latin typeface="Trebuchet MS"/>
                <a:ea typeface="DejaVu Sans"/>
              </a:rPr>
              <a:t>1907</a:t>
            </a:r>
            <a:endParaRPr b="0" lang="en-GB" sz="2600" spc="-1" strike="noStrike">
              <a:solidFill>
                <a:srgbClr val="000000"/>
              </a:solidFill>
              <a:latin typeface="Arial"/>
            </a:endParaRPr>
          </a:p>
        </p:txBody>
      </p:sp>
      <p:pic>
        <p:nvPicPr>
          <p:cNvPr id="58" name="" descr=""/>
          <p:cNvPicPr/>
          <p:nvPr/>
        </p:nvPicPr>
        <p:blipFill>
          <a:blip r:embed="rId1"/>
          <a:stretch/>
        </p:blipFill>
        <p:spPr>
          <a:xfrm>
            <a:off x="2879640" y="0"/>
            <a:ext cx="7247880" cy="56656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composition of the mounted “skeleton” was complex</a:t>
            </a:r>
            <a:endParaRPr b="0" lang="en-GB" sz="2600" spc="-1" strike="noStrike">
              <a:solidFill>
                <a:srgbClr val="000000"/>
              </a:solidFill>
              <a:latin typeface="Arial"/>
            </a:endParaRPr>
          </a:p>
        </p:txBody>
      </p:sp>
      <p:sp>
        <p:nvSpPr>
          <p:cNvPr id="60" name=""/>
          <p:cNvSpPr/>
          <p:nvPr/>
        </p:nvSpPr>
        <p:spPr>
          <a:xfrm>
            <a:off x="359640" y="1079640"/>
            <a:ext cx="881532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pc="-1" strike="noStrike">
                <a:solidFill>
                  <a:srgbClr val="000000"/>
                </a:solidFill>
                <a:latin typeface="Trebuchet MS"/>
                <a:ea typeface="DejaVu Sans"/>
              </a:rPr>
              <a:t>Bones</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84</a:t>
            </a:r>
            <a:r>
              <a:rPr b="0" lang="en-GB" sz="1800" spc="-1" strike="noStrike">
                <a:solidFill>
                  <a:srgbClr val="000000"/>
                </a:solidFill>
                <a:latin typeface="Trebuchet MS"/>
                <a:ea typeface="DejaVu Sans"/>
              </a:rPr>
              <a:t>: neck, torso, ribs, sacrum, 12 proximal caudals, left scapulocoracoid, sternal plates, right ilium, pubes, ischia, left femur</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
          <p:cNvSpPr/>
          <p:nvPr/>
        </p:nvSpPr>
        <p:spPr>
          <a:xfrm>
            <a:off x="359640" y="359640"/>
            <a:ext cx="9356760" cy="470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pc="-1" strike="noStrike">
                <a:solidFill>
                  <a:srgbClr val="000099"/>
                </a:solidFill>
                <a:latin typeface="Trebuchet MS"/>
                <a:ea typeface="DejaVu Sans"/>
              </a:rPr>
              <a:t>The composition of the mounted “skeleton” was complex</a:t>
            </a:r>
            <a:endParaRPr b="0" lang="en-GB" sz="2600" spc="-1" strike="noStrike">
              <a:solidFill>
                <a:srgbClr val="000000"/>
              </a:solidFill>
              <a:latin typeface="Arial"/>
            </a:endParaRPr>
          </a:p>
        </p:txBody>
      </p:sp>
      <p:sp>
        <p:nvSpPr>
          <p:cNvPr id="62" name=""/>
          <p:cNvSpPr/>
          <p:nvPr/>
        </p:nvSpPr>
        <p:spPr>
          <a:xfrm>
            <a:off x="359640" y="1079640"/>
            <a:ext cx="8815320" cy="4596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pc="-1" strike="noStrike">
                <a:solidFill>
                  <a:srgbClr val="000000"/>
                </a:solidFill>
                <a:latin typeface="Trebuchet MS"/>
                <a:ea typeface="DejaVu Sans"/>
              </a:rPr>
              <a:t>Bones</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84</a:t>
            </a:r>
            <a:r>
              <a:rPr b="0" lang="en-GB" sz="1800" spc="-1" strike="noStrike">
                <a:solidFill>
                  <a:srgbClr val="000000"/>
                </a:solidFill>
                <a:latin typeface="Trebuchet MS"/>
                <a:ea typeface="DejaVu Sans"/>
              </a:rPr>
              <a:t>: neck, torso, ribs, sacrum, 12 proximal caudals, left scapulocoracoid, sternal plates, right ilium, pubes, ischia, left femur</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94</a:t>
            </a:r>
            <a:r>
              <a:rPr b="0" lang="en-GB" sz="1800" spc="-1" strike="noStrike">
                <a:solidFill>
                  <a:srgbClr val="000000"/>
                </a:solidFill>
                <a:latin typeface="Trebuchet MS"/>
                <a:ea typeface="DejaVu Sans"/>
              </a:rPr>
              <a:t>: right scapulocoracoid, lower right hindlimb and much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307</a:t>
            </a:r>
            <a:r>
              <a:rPr b="0" lang="en-GB" sz="1800" spc="-1" strike="noStrike">
                <a:solidFill>
                  <a:srgbClr val="000000"/>
                </a:solidFill>
                <a:latin typeface="Trebuchet MS"/>
                <a:ea typeface="DejaVu Sans"/>
              </a:rPr>
              <a:t>: the rest of the tail</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33985</a:t>
            </a:r>
            <a:r>
              <a:rPr b="0" lang="en-GB" sz="1800" spc="-1" strike="noStrike">
                <a:solidFill>
                  <a:srgbClr val="000000"/>
                </a:solidFill>
                <a:latin typeface="Trebuchet MS"/>
                <a:ea typeface="DejaVu Sans"/>
              </a:rPr>
              <a:t>: lower left hindlimb</a:t>
            </a:r>
            <a:endParaRPr b="0" lang="en-GB" sz="1800" spc="-1" strike="noStrike">
              <a:solidFill>
                <a:srgbClr val="000000"/>
              </a:solidFill>
              <a:latin typeface="Arial"/>
            </a:endParaRPr>
          </a:p>
          <a:p>
            <a:pPr>
              <a:lnSpc>
                <a:spcPct val="100000"/>
              </a:lnSpc>
            </a:pPr>
            <a:r>
              <a:rPr b="1" lang="en-GB" sz="1800" spc="-1" strike="noStrike">
                <a:solidFill>
                  <a:srgbClr val="000000"/>
                </a:solidFill>
                <a:latin typeface="Trebuchet MS"/>
                <a:ea typeface="DejaVu Sans"/>
              </a:rPr>
              <a:t>CM 21775</a:t>
            </a:r>
            <a:r>
              <a:rPr b="0" lang="en-GB" sz="1800" spc="-1" strike="noStrike">
                <a:solidFill>
                  <a:srgbClr val="000000"/>
                </a:solidFill>
                <a:latin typeface="Trebuchet MS"/>
                <a:ea typeface="DejaVu Sans"/>
              </a:rPr>
              <a:t>: left forelimb</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1559</TotalTime>
  <Application>LibreOffice/7.6.0.3$MacOSX_X86_64 LibreOffice_project/69edd8b8ebc41d00b4de3915dc82f8f0fc3b6265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2023-08-06T15:53:37Z</dcterms:created>
  <dc:creator>Mike Taylor</dc:creator>
  <dc:description/>
  <dc:language>en-GB</dc:language>
  <cp:lastModifiedBy>Mike Taylor</cp:lastModifiedBy>
  <dcterms:modified xsi:type="dcterms:W3CDTF">2023-09-06T11:04:15Z</dcterms:modified>
  <cp:revision>83</cp:revision>
  <dc:subject/>
  <dc:title/>
</cp:coreProperties>
</file>

<file path=docProps/custom.xml><?xml version="1.0" encoding="utf-8"?>
<Properties xmlns="http://schemas.openxmlformats.org/officeDocument/2006/custom-properties" xmlns:vt="http://schemas.openxmlformats.org/officeDocument/2006/docPropsVTypes"/>
</file>