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slideMasters/_rels/slideMaster1.xml.rels" ContentType="application/vnd.openxmlformats-package.relationships+xml"/>
  <Override PartName="/ppt/slideMasters/slideMaster1.xml" ContentType="application/vnd.openxmlformats-officedocument.presentationml.slideMaster+xml"/>
  <Override PartName="/ppt/_rels/presentation.xml.rels" ContentType="application/vnd.openxmlformats-package.relationships+xml"/>
  <Override PartName="/ppt/slideLayouts/_rels/slideLayout9.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11.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media/image1.jpeg" ContentType="image/jpeg"/>
  <Override PartName="/ppt/media/image18.jpeg" ContentType="image/jpeg"/>
  <Override PartName="/ppt/media/image93.jpeg" ContentType="image/jpeg"/>
  <Override PartName="/ppt/media/image2.jpeg" ContentType="image/jpeg"/>
  <Override PartName="/ppt/media/image3.jpeg" ContentType="image/jpeg"/>
  <Override PartName="/ppt/media/image4.jpeg" ContentType="image/jpeg"/>
  <Override PartName="/ppt/media/image60.jpeg" ContentType="image/jpeg"/>
  <Override PartName="/ppt/media/image5.jpeg" ContentType="image/jpeg"/>
  <Override PartName="/ppt/media/image61.jpeg" ContentType="image/jpeg"/>
  <Override PartName="/ppt/media/image6.jpeg" ContentType="image/jpeg"/>
  <Override PartName="/ppt/media/image62.jpeg" ContentType="image/jpeg"/>
  <Override PartName="/ppt/media/image10.jpeg" ContentType="image/jpeg"/>
  <Override PartName="/ppt/media/image69.jpeg" ContentType="image/jpeg"/>
  <Override PartName="/ppt/media/image7.jpeg" ContentType="image/jpeg"/>
  <Override PartName="/ppt/media/image20.jpeg" ContentType="image/jpeg"/>
  <Override PartName="/ppt/media/image11.jpeg" ContentType="image/jpeg"/>
  <Override PartName="/ppt/media/image21.jpeg" ContentType="image/jpeg"/>
  <Override PartName="/ppt/media/image22.jpeg" ContentType="image/jpeg"/>
  <Override PartName="/ppt/media/image12.jpeg" ContentType="image/jpeg"/>
  <Override PartName="/ppt/media/image19.png" ContentType="image/png"/>
  <Override PartName="/ppt/media/image95.jpeg" ContentType="image/jpeg"/>
  <Override PartName="/ppt/media/image46.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91.jpeg" ContentType="image/jpeg"/>
  <Override PartName="/ppt/media/image17.jpeg" ContentType="image/jpeg"/>
  <Override PartName="/ppt/media/image92.jpeg" ContentType="image/jpeg"/>
  <Override PartName="/ppt/media/image23.jpeg" ContentType="image/jpeg"/>
  <Override PartName="/ppt/media/image26.jpeg" ContentType="image/jpeg"/>
  <Override PartName="/ppt/media/image83.png" ContentType="image/png"/>
  <Override PartName="/ppt/media/image27.jpeg" ContentType="image/jpeg"/>
  <Override PartName="/ppt/media/image28.jpeg" ContentType="image/jpeg"/>
  <Override PartName="/ppt/media/image29.jpeg" ContentType="image/jpeg"/>
  <Override PartName="/ppt/media/image30.jpeg" ContentType="image/jpeg"/>
  <Override PartName="/ppt/media/image89.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63.png" ContentType="image/png"/>
  <Override PartName="/ppt/media/image24.jpeg" ContentType="image/jpeg"/>
  <Override PartName="/ppt/media/image41.jpeg" ContentType="image/jpeg"/>
  <Override PartName="/ppt/media/image42.jpeg" ContentType="image/jpeg"/>
  <Override PartName="/ppt/media/image79.png" ContentType="image/png"/>
  <Override PartName="/ppt/media/image43.jpeg" ContentType="image/jpeg"/>
  <Override PartName="/ppt/media/image8.jpeg" ContentType="image/jpeg"/>
  <Override PartName="/ppt/media/image50.jpeg" ContentType="image/jpeg"/>
  <Override PartName="/ppt/media/image9.jpeg" ContentType="image/jpeg"/>
  <Override PartName="/ppt/media/image51.jpeg" ContentType="image/jpeg"/>
  <Override PartName="/ppt/media/image52.jpeg" ContentType="image/jpeg"/>
  <Override PartName="/ppt/media/image53.jpeg" ContentType="image/jpeg"/>
  <Override PartName="/ppt/media/image55.jpeg" ContentType="image/jpeg"/>
  <Override PartName="/ppt/media/image56.jpeg" ContentType="image/jpeg"/>
  <Override PartName="/ppt/media/image57.jpeg" ContentType="image/jpeg"/>
  <Override PartName="/ppt/media/image70.png" ContentType="image/png"/>
  <Override PartName="/ppt/media/image66.jpeg" ContentType="image/jpeg"/>
  <Override PartName="/ppt/media/image47.jpeg" ContentType="image/jpeg"/>
  <Override PartName="/ppt/media/image67.jpeg" ContentType="image/jpeg"/>
  <Override PartName="/ppt/media/image90.png" ContentType="image/png"/>
  <Override PartName="/ppt/media/image68.jpeg" ContentType="image/jpeg"/>
  <Override PartName="/ppt/media/image49.jpeg" ContentType="image/jpeg"/>
  <Override PartName="/ppt/media/image54.jpeg" ContentType="image/jpeg"/>
  <Override PartName="/ppt/media/image71.png" ContentType="image/png"/>
  <Override PartName="/ppt/media/image74.jpeg" ContentType="image/jpeg"/>
  <Override PartName="/ppt/media/image73.png" ContentType="image/png"/>
  <Override PartName="/ppt/media/image75.jpeg" ContentType="image/jpeg"/>
  <Override PartName="/ppt/media/image76.jpeg" ContentType="image/jpeg"/>
  <Override PartName="/ppt/media/image77.jpeg" ContentType="image/jpeg"/>
  <Override PartName="/ppt/media/image78.jpeg" ContentType="image/jpeg"/>
  <Override PartName="/ppt/media/image48.jpeg" ContentType="image/jpeg"/>
  <Override PartName="/ppt/media/image72.png" ContentType="image/png"/>
  <Override PartName="/ppt/media/image81.jpeg" ContentType="image/jpeg"/>
  <Override PartName="/ppt/media/image82.jpeg" ContentType="image/jpeg"/>
  <Override PartName="/ppt/media/image85.png" ContentType="image/png"/>
  <Override PartName="/ppt/media/image31.jpeg" ContentType="image/jpeg"/>
  <Override PartName="/ppt/media/image84.jpeg" ContentType="image/jpeg"/>
  <Override PartName="/ppt/media/image88.jpeg" ContentType="image/jpeg"/>
  <Override PartName="/ppt/media/image94.jpeg" ContentType="image/jpeg"/>
  <Override PartName="/ppt/media/image96.jpeg" ContentType="image/jpeg"/>
  <Override PartName="/ppt/media/image44.jpeg" ContentType="image/jpeg"/>
  <Override PartName="/ppt/media/image100.jpeg" ContentType="image/jpeg"/>
  <Override PartName="/ppt/media/image97.jpeg" ContentType="image/jpeg"/>
  <Override PartName="/ppt/media/image45.jpeg" ContentType="image/jpeg"/>
  <Override PartName="/ppt/media/image98.jpeg" ContentType="image/jpeg"/>
  <Override PartName="/ppt/media/image86.jpeg" ContentType="image/jpeg"/>
  <Override PartName="/ppt/media/image64.jpeg" ContentType="image/jpeg"/>
  <Override PartName="/ppt/media/image58.jpeg" ContentType="image/jpeg"/>
  <Override PartName="/ppt/media/image87.jpeg" ContentType="image/jpeg"/>
  <Override PartName="/ppt/media/image25.png" ContentType="image/png"/>
  <Override PartName="/ppt/media/image80.jpeg" ContentType="image/jpeg"/>
  <Override PartName="/ppt/media/image40.jpeg" ContentType="image/jpeg"/>
  <Override PartName="/ppt/media/image99.jpeg" ContentType="image/jpeg"/>
  <Override PartName="/ppt/media/image65.jpeg" ContentType="image/jpeg"/>
  <Override PartName="/ppt/media/image59.jpeg" ContentType="image/jpeg"/>
  <Override PartName="/ppt/media/image101.jpeg" ContentType="image/jpeg"/>
  <Override PartName="/ppt/slides/_rels/slide99.xml.rels" ContentType="application/vnd.openxmlformats-package.relationships+xml"/>
  <Override PartName="/ppt/slides/_rels/slide150.xml.rels" ContentType="application/vnd.openxmlformats-package.relationships+xml"/>
  <Override PartName="/ppt/slides/_rels/slide20.xml.rels" ContentType="application/vnd.openxmlformats-package.relationships+xml"/>
  <Override PartName="/ppt/slides/_rels/slide158.xml.rels" ContentType="application/vnd.openxmlformats-package.relationships+xml"/>
  <Override PartName="/ppt/slides/_rels/slide28.xml.rels" ContentType="application/vnd.openxmlformats-package.relationships+xml"/>
  <Override PartName="/ppt/slides/_rels/slide48.xml.rels" ContentType="application/vnd.openxmlformats-package.relationships+xml"/>
  <Override PartName="/ppt/slides/_rels/slide80.xml.rels" ContentType="application/vnd.openxmlformats-package.relationships+xml"/>
  <Override PartName="/ppt/slides/_rels/slide98.xml.rels" ContentType="application/vnd.openxmlformats-package.relationships+xml"/>
  <Override PartName="/ppt/slides/_rels/slide157.xml.rels" ContentType="application/vnd.openxmlformats-package.relationships+xml"/>
  <Override PartName="/ppt/slides/_rels/slide27.xml.rels" ContentType="application/vnd.openxmlformats-package.relationships+xml"/>
  <Override PartName="/ppt/slides/_rels/slide88.xml.rels" ContentType="application/vnd.openxmlformats-package.relationships+xml"/>
  <Override PartName="/ppt/slides/_rels/slide77.xml.rels" ContentType="application/vnd.openxmlformats-package.relationships+xml"/>
  <Override PartName="/ppt/slides/_rels/slide87.xml.rels" ContentType="application/vnd.openxmlformats-package.relationships+xml"/>
  <Override PartName="/ppt/slides/_rels/slide65.xml.rels" ContentType="application/vnd.openxmlformats-package.relationships+xml"/>
  <Override PartName="/ppt/slides/_rels/slide86.xml.rels" ContentType="application/vnd.openxmlformats-package.relationships+xml"/>
  <Override PartName="/ppt/slides/_rels/slide64.xml.rels" ContentType="application/vnd.openxmlformats-package.relationships+xml"/>
  <Override PartName="/ppt/slides/_rels/slide85.xml.rels" ContentType="application/vnd.openxmlformats-package.relationships+xml"/>
  <Override PartName="/ppt/slides/_rels/slide84.xml.rels" ContentType="application/vnd.openxmlformats-package.relationships+xml"/>
  <Override PartName="/ppt/slides/_rels/slide168.xml.rels" ContentType="application/vnd.openxmlformats-package.relationships+xml"/>
  <Override PartName="/ppt/slides/_rels/slide38.xml.rels" ContentType="application/vnd.openxmlformats-package.relationships+xml"/>
  <Override PartName="/ppt/slides/_rels/slide58.xml.rels" ContentType="application/vnd.openxmlformats-package.relationships+xml"/>
  <Override PartName="/ppt/slides/_rels/slide63.xml.rels" ContentType="application/vnd.openxmlformats-package.relationships+xml"/>
  <Override PartName="/ppt/slides/_rels/slide83.xml.rels" ContentType="application/vnd.openxmlformats-package.relationships+xml"/>
  <Override PartName="/ppt/slides/_rels/slide167.xml.rels" ContentType="application/vnd.openxmlformats-package.relationships+xml"/>
  <Override PartName="/ppt/slides/_rels/slide37.xml.rels" ContentType="application/vnd.openxmlformats-package.relationships+xml"/>
  <Override PartName="/ppt/slides/_rels/slide57.xml.rels" ContentType="application/vnd.openxmlformats-package.relationships+xml"/>
  <Override PartName="/ppt/slides/_rels/slide62.xml.rels" ContentType="application/vnd.openxmlformats-package.relationships+xml"/>
  <Override PartName="/ppt/slides/_rels/slide82.xml.rels" ContentType="application/vnd.openxmlformats-package.relationships+xml"/>
  <Override PartName="/ppt/slides/_rels/slide61.xml.rels" ContentType="application/vnd.openxmlformats-package.relationships+xml"/>
  <Override PartName="/ppt/slides/_rels/slide81.xml.rels" ContentType="application/vnd.openxmlformats-package.relationships+xml"/>
  <Override PartName="/ppt/slides/_rels/slide170.xml.rels" ContentType="application/vnd.openxmlformats-package.relationships+xml"/>
  <Override PartName="/ppt/slides/_rels/slide40.xml.rels" ContentType="application/vnd.openxmlformats-package.relationships+xml"/>
  <Override PartName="/ppt/slides/_rels/slide60.xml.rels" ContentType="application/vnd.openxmlformats-package.relationships+xml"/>
  <Override PartName="/ppt/slides/_rels/slide78.xml.rels" ContentType="application/vnd.openxmlformats-package.relationships+xml"/>
  <Override PartName="/ppt/slides/_rels/slide166.xml.rels" ContentType="application/vnd.openxmlformats-package.relationships+xml"/>
  <Override PartName="/ppt/slides/_rels/slide36.xml.rels" ContentType="application/vnd.openxmlformats-package.relationships+xml"/>
  <Override PartName="/ppt/slides/_rels/slide56.xml.rels" ContentType="application/vnd.openxmlformats-package.relationships+xml"/>
  <Override PartName="/ppt/slides/_rels/slide76.xml.rels" ContentType="application/vnd.openxmlformats-package.relationships+xml"/>
  <Override PartName="/ppt/slides/_rels/slide165.xml.rels" ContentType="application/vnd.openxmlformats-package.relationships+xml"/>
  <Override PartName="/ppt/slides/_rels/slide35.xml.rels" ContentType="application/vnd.openxmlformats-package.relationships+xml"/>
  <Override PartName="/ppt/slides/_rels/slide55.xml.rels" ContentType="application/vnd.openxmlformats-package.relationships+xml"/>
  <Override PartName="/ppt/slides/_rels/slide75.xml.rels" ContentType="application/vnd.openxmlformats-package.relationships+xml"/>
  <Override PartName="/ppt/slides/_rels/slide164.xml.rels" ContentType="application/vnd.openxmlformats-package.relationships+xml"/>
  <Override PartName="/ppt/slides/_rels/slide34.xml.rels" ContentType="application/vnd.openxmlformats-package.relationships+xml"/>
  <Override PartName="/ppt/slides/_rels/slide54.xml.rels" ContentType="application/vnd.openxmlformats-package.relationships+xml"/>
  <Override PartName="/ppt/slides/_rels/slide74.xml.rels" ContentType="application/vnd.openxmlformats-package.relationships+xml"/>
  <Override PartName="/ppt/slides/_rels/slide163.xml.rels" ContentType="application/vnd.openxmlformats-package.relationships+xml"/>
  <Override PartName="/ppt/slides/_rels/slide33.xml.rels" ContentType="application/vnd.openxmlformats-package.relationships+xml"/>
  <Override PartName="/ppt/slides/_rels/slide53.xml.rels" ContentType="application/vnd.openxmlformats-package.relationships+xml"/>
  <Override PartName="/ppt/slides/_rels/slide73.xml.rels" ContentType="application/vnd.openxmlformats-package.relationships+xml"/>
  <Override PartName="/ppt/slides/_rels/slide162.xml.rels" ContentType="application/vnd.openxmlformats-package.relationships+xml"/>
  <Override PartName="/ppt/slides/_rels/slide32.xml.rels" ContentType="application/vnd.openxmlformats-package.relationships+xml"/>
  <Override PartName="/ppt/slides/_rels/slide52.xml.rels" ContentType="application/vnd.openxmlformats-package.relationships+xml"/>
  <Override PartName="/ppt/slides/_rels/slide72.xml.rels" ContentType="application/vnd.openxmlformats-package.relationships+xml"/>
  <Override PartName="/ppt/slides/_rels/slide161.xml.rels" ContentType="application/vnd.openxmlformats-package.relationships+xml"/>
  <Override PartName="/ppt/slides/_rels/slide31.xml.rels" ContentType="application/vnd.openxmlformats-package.relationships+xml"/>
  <Override PartName="/ppt/slides/_rels/slide51.xml.rels" ContentType="application/vnd.openxmlformats-package.relationships+xml"/>
  <Override PartName="/ppt/slides/_rels/slide71.xml.rels" ContentType="application/vnd.openxmlformats-package.relationships+xml"/>
  <Override PartName="/ppt/slides/_rels/slide160.xml.rels" ContentType="application/vnd.openxmlformats-package.relationships+xml"/>
  <Override PartName="/ppt/slides/_rels/slide30.xml.rels" ContentType="application/vnd.openxmlformats-package.relationships+xml"/>
  <Override PartName="/ppt/slides/_rels/slide50.xml.rels" ContentType="application/vnd.openxmlformats-package.relationships+xml"/>
  <Override PartName="/ppt/slides/_rels/slide68.xml.rels" ContentType="application/vnd.openxmlformats-package.relationships+xml"/>
  <Override PartName="/ppt/slides/_rels/slide70.xml.rels" ContentType="application/vnd.openxmlformats-package.relationships+xml"/>
  <Override PartName="/ppt/slides/_rels/slide67.xml.rels" ContentType="application/vnd.openxmlformats-package.relationships+xml"/>
  <Override PartName="/ppt/slides/_rels/slide177.xml.rels" ContentType="application/vnd.openxmlformats-package.relationships+xml"/>
  <Override PartName="/ppt/slides/_rels/slide47.xml.rels" ContentType="application/vnd.openxmlformats-package.relationships+xml"/>
  <Override PartName="/ppt/slides/_rels/slide156.xml.rels" ContentType="application/vnd.openxmlformats-package.relationships+xml"/>
  <Override PartName="/ppt/slides/_rels/slide26.xml.rels" ContentType="application/vnd.openxmlformats-package.relationships+xml"/>
  <Override PartName="/ppt/slides/_rels/slide66.xml.rels" ContentType="application/vnd.openxmlformats-package.relationships+xml"/>
  <Override PartName="/ppt/slides/_rels/slide176.xml.rels" ContentType="application/vnd.openxmlformats-package.relationships+xml"/>
  <Override PartName="/ppt/slides/_rels/slide46.xml.rels" ContentType="application/vnd.openxmlformats-package.relationships+xml"/>
  <Override PartName="/ppt/slides/_rels/slide155.xml.rels" ContentType="application/vnd.openxmlformats-package.relationships+xml"/>
  <Override PartName="/ppt/slides/_rels/slide25.xml.rels" ContentType="application/vnd.openxmlformats-package.relationships+xml"/>
  <Override PartName="/ppt/slides/_rels/slide45.xml.rels" ContentType="application/vnd.openxmlformats-package.relationships+xml"/>
  <Override PartName="/ppt/slides/_rels/slide175.xml.rels" ContentType="application/vnd.openxmlformats-package.relationships+xml"/>
  <Override PartName="/ppt/slides/_rels/slide154.xml.rels" ContentType="application/vnd.openxmlformats-package.relationships+xml"/>
  <Override PartName="/ppt/slides/_rels/slide24.xml.rels" ContentType="application/vnd.openxmlformats-package.relationships+xml"/>
  <Override PartName="/ppt/slides/_rels/slide44.xml.rels" ContentType="application/vnd.openxmlformats-package.relationships+xml"/>
  <Override PartName="/ppt/slides/_rels/slide174.xml.rels" ContentType="application/vnd.openxmlformats-package.relationships+xml"/>
  <Override PartName="/ppt/slides/_rels/slide173.xml.rels" ContentType="application/vnd.openxmlformats-package.relationships+xml"/>
  <Override PartName="/ppt/slides/_rels/slide43.xml.rels" ContentType="application/vnd.openxmlformats-package.relationships+xml"/>
  <Override PartName="/ppt/slides/_rels/slide120.xml.rels" ContentType="application/vnd.openxmlformats-package.relationships+xml"/>
  <Override PartName="/ppt/slides/_rels/slide3.xml.rels" ContentType="application/vnd.openxmlformats-package.relationships+xml"/>
  <Override PartName="/ppt/slides/_rels/slide42.xml.rels" ContentType="application/vnd.openxmlformats-package.relationships+xml"/>
  <Override PartName="/ppt/slides/_rels/slide172.xml.rels" ContentType="application/vnd.openxmlformats-package.relationships+xml"/>
  <Override PartName="/ppt/slides/_rels/slide41.xml.rels" ContentType="application/vnd.openxmlformats-package.relationships+xml"/>
  <Override PartName="/ppt/slides/_rels/slide171.xml.rels" ContentType="application/vnd.openxmlformats-package.relationships+xml"/>
  <Override PartName="/ppt/slides/_rels/slide18.xml.rels" ContentType="application/vnd.openxmlformats-package.relationships+xml"/>
  <Override PartName="/ppt/slides/_rels/slide148.xml.rels" ContentType="application/vnd.openxmlformats-package.relationships+xml"/>
  <Override PartName="/ppt/slides/_rels/slide17.xml.rels" ContentType="application/vnd.openxmlformats-package.relationships+xml"/>
  <Override PartName="/ppt/slides/_rels/slide147.xml.rels" ContentType="application/vnd.openxmlformats-package.relationships+xml"/>
  <Override PartName="/ppt/slides/_rels/slide16.xml.rels" ContentType="application/vnd.openxmlformats-package.relationships+xml"/>
  <Override PartName="/ppt/slides/_rels/slide146.xml.rels" ContentType="application/vnd.openxmlformats-package.relationships+xml"/>
  <Override PartName="/ppt/slides/_rels/slide15.xml.rels" ContentType="application/vnd.openxmlformats-package.relationships+xml"/>
  <Override PartName="/ppt/slides/_rels/slide145.xml.rels" ContentType="application/vnd.openxmlformats-package.relationships+xml"/>
  <Override PartName="/ppt/slides/_rels/slide14.xml.rels" ContentType="application/vnd.openxmlformats-package.relationships+xml"/>
  <Override PartName="/ppt/slides/_rels/slide144.xml.rels" ContentType="application/vnd.openxmlformats-package.relationships+xml"/>
  <Override PartName="/ppt/slides/_rels/slide13.xml.rels" ContentType="application/vnd.openxmlformats-package.relationships+xml"/>
  <Override PartName="/ppt/slides/_rels/slide143.xml.rels" ContentType="application/vnd.openxmlformats-package.relationships+xml"/>
  <Override PartName="/ppt/slides/_rels/slide12.xml.rels" ContentType="application/vnd.openxmlformats-package.relationships+xml"/>
  <Override PartName="/ppt/slides/_rels/slide142.xml.rels" ContentType="application/vnd.openxmlformats-package.relationships+xml"/>
  <Override PartName="/ppt/slides/_rels/slide11.xml.rels" ContentType="application/vnd.openxmlformats-package.relationships+xml"/>
  <Override PartName="/ppt/slides/_rels/slide141.xml.rels" ContentType="application/vnd.openxmlformats-package.relationships+xml"/>
  <Override PartName="/ppt/slides/_rels/slide138.xml.rels" ContentType="application/vnd.openxmlformats-package.relationships+xml"/>
  <Override PartName="/ppt/slides/_rels/slide137.xml.rels" ContentType="application/vnd.openxmlformats-package.relationships+xml"/>
  <Override PartName="/ppt/slides/_rels/slide136.xml.rels" ContentType="application/vnd.openxmlformats-package.relationships+xml"/>
  <Override PartName="/ppt/slides/_rels/slide135.xml.rels" ContentType="application/vnd.openxmlformats-package.relationships+xml"/>
  <Override PartName="/ppt/slides/_rels/slide134.xml.rels" ContentType="application/vnd.openxmlformats-package.relationships+xml"/>
  <Override PartName="/ppt/slides/_rels/slide153.xml.rels" ContentType="application/vnd.openxmlformats-package.relationships+xml"/>
  <Override PartName="/ppt/slides/_rels/slide23.xml.rels" ContentType="application/vnd.openxmlformats-package.relationships+xml"/>
  <Override PartName="/ppt/slides/_rels/slide133.xml.rels" ContentType="application/vnd.openxmlformats-package.relationships+xml"/>
  <Override PartName="/ppt/slides/_rels/slide152.xml.rels" ContentType="application/vnd.openxmlformats-package.relationships+xml"/>
  <Override PartName="/ppt/slides/_rels/slide22.xml.rels" ContentType="application/vnd.openxmlformats-package.relationships+xml"/>
  <Override PartName="/ppt/slides/_rels/slide132.xml.rels" ContentType="application/vnd.openxmlformats-package.relationships+xml"/>
  <Override PartName="/ppt/slides/_rels/slide151.xml.rels" ContentType="application/vnd.openxmlformats-package.relationships+xml"/>
  <Override PartName="/ppt/slides/_rels/slide21.xml.rels" ContentType="application/vnd.openxmlformats-package.relationships+xml"/>
  <Override PartName="/ppt/slides/_rels/slide131.xml.rels" ContentType="application/vnd.openxmlformats-package.relationships+xml"/>
  <Override PartName="/ppt/slides/_rels/slide19.xml.rels" ContentType="application/vnd.openxmlformats-package.relationships+xml"/>
  <Override PartName="/ppt/slides/_rels/slide149.xml.rels" ContentType="application/vnd.openxmlformats-package.relationships+xml"/>
  <Override PartName="/ppt/slides/_rels/slide169.xml.rels" ContentType="application/vnd.openxmlformats-package.relationships+xml"/>
  <Override PartName="/ppt/slides/_rels/slide39.xml.rels" ContentType="application/vnd.openxmlformats-package.relationships+xml"/>
  <Override PartName="/ppt/slides/_rels/slide2.xml.rels" ContentType="application/vnd.openxmlformats-package.relationships+xml"/>
  <Override PartName="/ppt/slides/_rels/slide92.xml.rels" ContentType="application/vnd.openxmlformats-package.relationships+xml"/>
  <Override PartName="/ppt/slides/_rels/slide127.xml.rels" ContentType="application/vnd.openxmlformats-package.relationships+xml"/>
  <Override PartName="/ppt/slides/_rels/slide91.xml.rels" ContentType="application/vnd.openxmlformats-package.relationships+xml"/>
  <Override PartName="/ppt/slides/_rels/slide9.xml.rels" ContentType="application/vnd.openxmlformats-package.relationships+xml"/>
  <Override PartName="/ppt/slides/_rels/slide126.xml.rels" ContentType="application/vnd.openxmlformats-package.relationships+xml"/>
  <Override PartName="/ppt/slides/_rels/slide49.xml.rels" ContentType="application/vnd.openxmlformats-package.relationships+xml"/>
  <Override PartName="/ppt/slides/_rels/slide29.xml.rels" ContentType="application/vnd.openxmlformats-package.relationships+xml"/>
  <Override PartName="/ppt/slides/_rels/slide159.xml.rels" ContentType="application/vnd.openxmlformats-package.relationships+xml"/>
  <Override PartName="/ppt/slides/_rels/slide100.xml.rels" ContentType="application/vnd.openxmlformats-package.relationships+xml"/>
  <Override PartName="/ppt/slides/_rels/slide90.xml.rels" ContentType="application/vnd.openxmlformats-package.relationships+xml"/>
  <Override PartName="/ppt/slides/_rels/slide125.xml.rels" ContentType="application/vnd.openxmlformats-package.relationships+xml"/>
  <Override PartName="/ppt/slides/_rels/slide8.xml.rels" ContentType="application/vnd.openxmlformats-package.relationships+xml"/>
  <Override PartName="/ppt/slides/_rels/slide124.xml.rels" ContentType="application/vnd.openxmlformats-package.relationships+xml"/>
  <Override PartName="/ppt/slides/_rels/slide7.xml.rels" ContentType="application/vnd.openxmlformats-package.relationships+xml"/>
  <Override PartName="/ppt/slides/_rels/slide123.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122.xml.rels" ContentType="application/vnd.openxmlformats-package.relationships+xml"/>
  <Override PartName="/ppt/slides/_rels/slide10.xml.rels" ContentType="application/vnd.openxmlformats-package.relationships+xml"/>
  <Override PartName="/ppt/slides/_rels/slide140.xml.rels" ContentType="application/vnd.openxmlformats-package.relationships+xml"/>
  <Override PartName="/ppt/slides/_rels/slide89.xml.rels" ContentType="application/vnd.openxmlformats-package.relationships+xml"/>
  <Override PartName="/ppt/slides/_rels/slide4.xml.rels" ContentType="application/vnd.openxmlformats-package.relationships+xml"/>
  <Override PartName="/ppt/slides/_rels/slide121.xml.rels" ContentType="application/vnd.openxmlformats-package.relationships+xml"/>
  <Override PartName="/ppt/slides/_rels/slide139.xml.rels" ContentType="application/vnd.openxmlformats-package.relationships+xml"/>
  <Override PartName="/ppt/slides/_rels/slide115.xml.rels" ContentType="application/vnd.openxmlformats-package.relationships+xml"/>
  <Override PartName="/ppt/slides/_rels/slide114.xml.rels" ContentType="application/vnd.openxmlformats-package.relationships+xml"/>
  <Override PartName="/ppt/slides/_rels/slide113.xml.rels" ContentType="application/vnd.openxmlformats-package.relationships+xml"/>
  <Override PartName="/ppt/slides/_rels/slide116.xml.rels" ContentType="application/vnd.openxmlformats-package.relationships+xml"/>
  <Override PartName="/ppt/slides/_rels/slide1.xml.rels" ContentType="application/vnd.openxmlformats-package.relationships+xml"/>
  <Override PartName="/ppt/slides/_rels/slide105.xml.rels" ContentType="application/vnd.openxmlformats-package.relationships+xml"/>
  <Override PartName="/ppt/slides/_rels/slide104.xml.rels" ContentType="application/vnd.openxmlformats-package.relationships+xml"/>
  <Override PartName="/ppt/slides/_rels/slide97.xml.rels" ContentType="application/vnd.openxmlformats-package.relationships+xml"/>
  <Override PartName="/ppt/slides/_rels/slide103.xml.rels" ContentType="application/vnd.openxmlformats-package.relationships+xml"/>
  <Override PartName="/ppt/slides/_rels/slide96.xml.rels" ContentType="application/vnd.openxmlformats-package.relationships+xml"/>
  <Override PartName="/ppt/slides/_rels/slide102.xml.rels" ContentType="application/vnd.openxmlformats-package.relationships+xml"/>
  <Override PartName="/ppt/slides/_rels/slide112.xml.rels" ContentType="application/vnd.openxmlformats-package.relationships+xml"/>
  <Override PartName="/ppt/slides/_rels/slide111.xml.rels" ContentType="application/vnd.openxmlformats-package.relationships+xml"/>
  <Override PartName="/ppt/slides/_rels/slide101.xml.rels" ContentType="application/vnd.openxmlformats-package.relationships+xml"/>
  <Override PartName="/ppt/slides/_rels/slide95.xml.rels" ContentType="application/vnd.openxmlformats-package.relationships+xml"/>
  <Override PartName="/ppt/slides/_rels/slide108.xml.rels" ContentType="application/vnd.openxmlformats-package.relationships+xml"/>
  <Override PartName="/ppt/slides/_rels/slide130.xml.rels" ContentType="application/vnd.openxmlformats-package.relationships+xml"/>
  <Override PartName="/ppt/slides/_rels/slide79.xml.rels" ContentType="application/vnd.openxmlformats-package.relationships+xml"/>
  <Override PartName="/ppt/slides/_rels/slide59.xml.rels" ContentType="application/vnd.openxmlformats-package.relationships+xml"/>
  <Override PartName="/ppt/slides/_rels/slide110.xml.rels" ContentType="application/vnd.openxmlformats-package.relationships+xml"/>
  <Override PartName="/ppt/slides/_rels/slide129.xml.rels" ContentType="application/vnd.openxmlformats-package.relationships+xml"/>
  <Override PartName="/ppt/slides/_rels/slide94.xml.rels" ContentType="application/vnd.openxmlformats-package.relationships+xml"/>
  <Override PartName="/ppt/slides/_rels/slide118.xml.rels" ContentType="application/vnd.openxmlformats-package.relationships+xml"/>
  <Override PartName="/ppt/slides/_rels/slide107.xml.rels" ContentType="application/vnd.openxmlformats-package.relationships+xml"/>
  <Override PartName="/ppt/slides/_rels/slide69.xml.rels" ContentType="application/vnd.openxmlformats-package.relationships+xml"/>
  <Override PartName="/ppt/slides/_rels/slide119.xml.rels" ContentType="application/vnd.openxmlformats-package.relationships+xml"/>
  <Override PartName="/ppt/slides/_rels/slide128.xml.rels" ContentType="application/vnd.openxmlformats-package.relationships+xml"/>
  <Override PartName="/ppt/slides/_rels/slide93.xml.rels" ContentType="application/vnd.openxmlformats-package.relationships+xml"/>
  <Override PartName="/ppt/slides/_rels/slide109.xml.rels" ContentType="application/vnd.openxmlformats-package.relationships+xml"/>
  <Override PartName="/ppt/slides/_rels/slide117.xml.rels" ContentType="application/vnd.openxmlformats-package.relationships+xml"/>
  <Override PartName="/ppt/slides/_rels/slide106.xml.rels" ContentType="application/vnd.openxmlformats-package.relationships+xml"/>
  <Override PartName="/ppt/slides/slide16.xml" ContentType="application/vnd.openxmlformats-officedocument.presentationml.slide+xml"/>
  <Override PartName="/ppt/slides/slide106.xml" ContentType="application/vnd.openxmlformats-officedocument.presentationml.slide+xml"/>
  <Override PartName="/ppt/slides/slide9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slides/slide159.xml" ContentType="application/vnd.openxmlformats-officedocument.presentationml.slide+xml"/>
  <Override PartName="/ppt/slides/slide17.xml" ContentType="application/vnd.openxmlformats-officedocument.presentationml.slide+xml"/>
  <Override PartName="/ppt/slides/slide107.xml" ContentType="application/vnd.openxmlformats-officedocument.presentationml.slide+xml"/>
  <Override PartName="/ppt/slides/slide92.xml" ContentType="application/vnd.openxmlformats-officedocument.presentationml.slide+xml"/>
  <Override PartName="/ppt/slides/slide11.xml" ContentType="application/vnd.openxmlformats-officedocument.presentationml.slide+xml"/>
  <Override PartName="/ppt/slides/slide101.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108.xml" ContentType="application/vnd.openxmlformats-officedocument.presentationml.slide+xml"/>
  <Override PartName="/ppt/slides/slide93.xml" ContentType="application/vnd.openxmlformats-officedocument.presentationml.slide+xml"/>
  <Override PartName="/ppt/slides/slide19.xml" ContentType="application/vnd.openxmlformats-officedocument.presentationml.slide+xml"/>
  <Override PartName="/ppt/slides/slide109.xml" ContentType="application/vnd.openxmlformats-officedocument.presentationml.slide+xml"/>
  <Override PartName="/ppt/slides/slide5.xml" ContentType="application/vnd.openxmlformats-officedocument.presentationml.slide+xml"/>
  <Override PartName="/ppt/slides/slide94.xml" ContentType="application/vnd.openxmlformats-officedocument.presentationml.slide+xml"/>
  <Override PartName="/ppt/slides/slide6.xml" ContentType="application/vnd.openxmlformats-officedocument.presentationml.slide+xml"/>
  <Override PartName="/ppt/slides/slide95.xml" ContentType="application/vnd.openxmlformats-officedocument.presentationml.slide+xml"/>
  <Override PartName="/ppt/slides/slide7.xml" ContentType="application/vnd.openxmlformats-officedocument.presentationml.slide+xml"/>
  <Override PartName="/ppt/slides/slide96.xml" ContentType="application/vnd.openxmlformats-officedocument.presentationml.slide+xml"/>
  <Override PartName="/ppt/slides/slide8.xml" ContentType="application/vnd.openxmlformats-officedocument.presentationml.slide+xml"/>
  <Override PartName="/ppt/slides/slide97.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110.xml" ContentType="application/vnd.openxmlformats-officedocument.presentationml.slide+xml"/>
  <Override PartName="/ppt/slides/slide79.xml" ContentType="application/vnd.openxmlformats-officedocument.presentationml.slide+xml"/>
  <Override PartName="/ppt/slides/slide169.xml" ContentType="application/vnd.openxmlformats-officedocument.presentationml.slide+xml"/>
  <Override PartName="/ppt/slides/slide12.xml" ContentType="application/vnd.openxmlformats-officedocument.presentationml.slide+xml"/>
  <Override PartName="/ppt/slides/slide102.xml" ContentType="application/vnd.openxmlformats-officedocument.presentationml.slide+xml"/>
  <Override PartName="/ppt/slides/slide13.xml" ContentType="application/vnd.openxmlformats-officedocument.presentationml.slide+xml"/>
  <Override PartName="/ppt/slides/slide103.xml" ContentType="application/vnd.openxmlformats-officedocument.presentationml.slide+xml"/>
  <Override PartName="/ppt/slides/slide14.xml" ContentType="application/vnd.openxmlformats-officedocument.presentationml.slide+xml"/>
  <Override PartName="/ppt/slides/slide104.xml" ContentType="application/vnd.openxmlformats-officedocument.presentationml.slide+xml"/>
  <Override PartName="/ppt/slides/slide15.xml" ContentType="application/vnd.openxmlformats-officedocument.presentationml.slide+xml"/>
  <Override PartName="/ppt/slides/slide105.xml" ContentType="application/vnd.openxmlformats-officedocument.presentationml.slide+xml"/>
  <Override PartName="/ppt/slides/slide90.xml" ContentType="application/vnd.openxmlformats-officedocument.presentationml.slide+xml"/>
  <Override PartName="/ppt/slides/slide21.xml" ContentType="application/vnd.openxmlformats-officedocument.presentationml.slide+xml"/>
  <Override PartName="/ppt/slides/slide111.xml" ContentType="application/vnd.openxmlformats-officedocument.presentationml.slide+xml"/>
  <Override PartName="/ppt/slides/slide22.xml" ContentType="application/vnd.openxmlformats-officedocument.presentationml.slide+xml"/>
  <Override PartName="/ppt/slides/slide112.xml" ContentType="application/vnd.openxmlformats-officedocument.presentationml.slide+xml"/>
  <Override PartName="/ppt/slides/slide23.xml" ContentType="application/vnd.openxmlformats-officedocument.presentationml.slide+xml"/>
  <Override PartName="/ppt/slides/slide113.xml" ContentType="application/vnd.openxmlformats-officedocument.presentationml.slide+xml"/>
  <Override PartName="/ppt/slides/slide24.xml" ContentType="application/vnd.openxmlformats-officedocument.presentationml.slide+xml"/>
  <Override PartName="/ppt/slides/slide114.xml" ContentType="application/vnd.openxmlformats-officedocument.presentationml.slide+xml"/>
  <Override PartName="/ppt/slides/slide25.xml" ContentType="application/vnd.openxmlformats-officedocument.presentationml.slide+xml"/>
  <Override PartName="/ppt/slides/slide115.xml" ContentType="application/vnd.openxmlformats-officedocument.presentationml.slide+xml"/>
  <Override PartName="/ppt/slides/slide26.xml" ContentType="application/vnd.openxmlformats-officedocument.presentationml.slide+xml"/>
  <Override PartName="/ppt/slides/slide116.xml" ContentType="application/vnd.openxmlformats-officedocument.presentationml.slide+xml"/>
  <Override PartName="/ppt/slides/slide27.xml" ContentType="application/vnd.openxmlformats-officedocument.presentationml.slide+xml"/>
  <Override PartName="/ppt/slides/slide117.xml" ContentType="application/vnd.openxmlformats-officedocument.presentationml.slide+xml"/>
  <Override PartName="/ppt/slides/slide28.xml" ContentType="application/vnd.openxmlformats-officedocument.presentationml.slide+xml"/>
  <Override PartName="/ppt/slides/slide118.xml" ContentType="application/vnd.openxmlformats-officedocument.presentationml.slide+xml"/>
  <Override PartName="/ppt/slides/slide29.xml" ContentType="application/vnd.openxmlformats-officedocument.presentationml.slide+xml"/>
  <Override PartName="/ppt/slides/slide119.xml" ContentType="application/vnd.openxmlformats-officedocument.presentationml.slide+xml"/>
  <Override PartName="/ppt/slides/slide30.xml" ContentType="application/vnd.openxmlformats-officedocument.presentationml.slide+xml"/>
  <Override PartName="/ppt/slides/slide120.xml" ContentType="application/vnd.openxmlformats-officedocument.presentationml.slide+xml"/>
  <Override PartName="/ppt/slides/slide89.xml" ContentType="application/vnd.openxmlformats-officedocument.presentationml.slide+xml"/>
  <Override PartName="/ppt/slides/slide31.xml" ContentType="application/vnd.openxmlformats-officedocument.presentationml.slide+xml"/>
  <Override PartName="/ppt/slides/slide121.xml" ContentType="application/vnd.openxmlformats-officedocument.presentationml.slide+xml"/>
  <Override PartName="/ppt/slides/slide32.xml" ContentType="application/vnd.openxmlformats-officedocument.presentationml.slide+xml"/>
  <Override PartName="/ppt/slides/slide122.xml" ContentType="application/vnd.openxmlformats-officedocument.presentationml.slide+xml"/>
  <Override PartName="/ppt/slides/slide33.xml" ContentType="application/vnd.openxmlformats-officedocument.presentationml.slide+xml"/>
  <Override PartName="/ppt/slides/slide123.xml" ContentType="application/vnd.openxmlformats-officedocument.presentationml.slide+xml"/>
  <Override PartName="/ppt/slides/slide34.xml" ContentType="application/vnd.openxmlformats-officedocument.presentationml.slide+xml"/>
  <Override PartName="/ppt/slides/slide124.xml" ContentType="application/vnd.openxmlformats-officedocument.presentationml.slide+xml"/>
  <Override PartName="/ppt/slides/slide35.xml" ContentType="application/vnd.openxmlformats-officedocument.presentationml.slide+xml"/>
  <Override PartName="/ppt/slides/slide125.xml" ContentType="application/vnd.openxmlformats-officedocument.presentationml.slide+xml"/>
  <Override PartName="/ppt/slides/slide36.xml" ContentType="application/vnd.openxmlformats-officedocument.presentationml.slide+xml"/>
  <Override PartName="/ppt/slides/slide126.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127.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128.xml" ContentType="application/vnd.openxmlformats-officedocument.presentationml.slide+xml"/>
  <Override PartName="/ppt/slides/slide39.xml" ContentType="application/vnd.openxmlformats-officedocument.presentationml.slide+xml"/>
  <Override PartName="/ppt/slides/slide3.xml" ContentType="application/vnd.openxmlformats-officedocument.presentationml.slide+xml"/>
  <Override PartName="/ppt/slides/slide129.xml" ContentType="application/vnd.openxmlformats-officedocument.presentationml.slide+xml"/>
  <Override PartName="/ppt/slides/slide40.xml" ContentType="application/vnd.openxmlformats-officedocument.presentationml.slide+xml"/>
  <Override PartName="/ppt/slides/slide130.xml" ContentType="application/vnd.openxmlformats-officedocument.presentationml.slide+xml"/>
  <Override PartName="/ppt/slides/slide41.xml" ContentType="application/vnd.openxmlformats-officedocument.presentationml.slide+xml"/>
  <Override PartName="/ppt/slides/slide131.xml" ContentType="application/vnd.openxmlformats-officedocument.presentationml.slide+xml"/>
  <Override PartName="/ppt/slides/slide42.xml" ContentType="application/vnd.openxmlformats-officedocument.presentationml.slide+xml"/>
  <Override PartName="/ppt/slides/slide132.xml" ContentType="application/vnd.openxmlformats-officedocument.presentationml.slide+xml"/>
  <Override PartName="/ppt/slides/slide43.xml" ContentType="application/vnd.openxmlformats-officedocument.presentationml.slide+xml"/>
  <Override PartName="/ppt/slides/slide133.xml" ContentType="application/vnd.openxmlformats-officedocument.presentationml.slide+xml"/>
  <Override PartName="/ppt/slides/slide44.xml" ContentType="application/vnd.openxmlformats-officedocument.presentationml.slide+xml"/>
  <Override PartName="/ppt/slides/slide134.xml" ContentType="application/vnd.openxmlformats-officedocument.presentationml.slide+xml"/>
  <Override PartName="/ppt/slides/slide45.xml" ContentType="application/vnd.openxmlformats-officedocument.presentationml.slide+xml"/>
  <Override PartName="/ppt/slides/slide135.xml" ContentType="application/vnd.openxmlformats-officedocument.presentationml.slide+xml"/>
  <Override PartName="/ppt/slides/slide46.xml" ContentType="application/vnd.openxmlformats-officedocument.presentationml.slide+xml"/>
  <Override PartName="/ppt/slides/slide136.xml" ContentType="application/vnd.openxmlformats-officedocument.presentationml.slide+xml"/>
  <Override PartName="/ppt/slides/slide47.xml" ContentType="application/vnd.openxmlformats-officedocument.presentationml.slide+xml"/>
  <Override PartName="/ppt/slides/slide137.xml" ContentType="application/vnd.openxmlformats-officedocument.presentationml.slide+xml"/>
  <Override PartName="/ppt/slides/slide50.xml" ContentType="application/vnd.openxmlformats-officedocument.presentationml.slide+xml"/>
  <Override PartName="/ppt/slides/slide140.xml" ContentType="application/vnd.openxmlformats-officedocument.presentationml.slide+xml"/>
  <Override PartName="/ppt/slides/slide51.xml" ContentType="application/vnd.openxmlformats-officedocument.presentationml.slide+xml"/>
  <Override PartName="/ppt/slides/slide141.xml" ContentType="application/vnd.openxmlformats-officedocument.presentationml.slide+xml"/>
  <Override PartName="/ppt/slides/slide52.xml" ContentType="application/vnd.openxmlformats-officedocument.presentationml.slide+xml"/>
  <Override PartName="/ppt/slides/slide142.xml" ContentType="application/vnd.openxmlformats-officedocument.presentationml.slide+xml"/>
  <Override PartName="/ppt/slides/slide53.xml" ContentType="application/vnd.openxmlformats-officedocument.presentationml.slide+xml"/>
  <Override PartName="/ppt/slides/slide143.xml" ContentType="application/vnd.openxmlformats-officedocument.presentationml.slide+xml"/>
  <Override PartName="/ppt/slides/slide54.xml" ContentType="application/vnd.openxmlformats-officedocument.presentationml.slide+xml"/>
  <Override PartName="/ppt/slides/slide144.xml" ContentType="application/vnd.openxmlformats-officedocument.presentationml.slide+xml"/>
  <Override PartName="/ppt/slides/slide55.xml" ContentType="application/vnd.openxmlformats-officedocument.presentationml.slide+xml"/>
  <Override PartName="/ppt/slides/slide145.xml" ContentType="application/vnd.openxmlformats-officedocument.presentationml.slide+xml"/>
  <Override PartName="/ppt/slides/slide56.xml" ContentType="application/vnd.openxmlformats-officedocument.presentationml.slide+xml"/>
  <Override PartName="/ppt/slides/slide146.xml" ContentType="application/vnd.openxmlformats-officedocument.presentationml.slide+xml"/>
  <Override PartName="/ppt/slides/slide57.xml" ContentType="application/vnd.openxmlformats-officedocument.presentationml.slide+xml"/>
  <Override PartName="/ppt/slides/slide147.xml" ContentType="application/vnd.openxmlformats-officedocument.presentationml.slide+xml"/>
  <Override PartName="/ppt/slides/slide58.xml" ContentType="application/vnd.openxmlformats-officedocument.presentationml.slide+xml"/>
  <Override PartName="/ppt/slides/slide148.xml" ContentType="application/vnd.openxmlformats-officedocument.presentationml.slide+xml"/>
  <Override PartName="/ppt/slides/slide59.xml" ContentType="application/vnd.openxmlformats-officedocument.presentationml.slide+xml"/>
  <Override PartName="/ppt/slides/slide149.xml" ContentType="application/vnd.openxmlformats-officedocument.presentationml.slide+xml"/>
  <Override PartName="/ppt/slides/slide60.xml" ContentType="application/vnd.openxmlformats-officedocument.presentationml.slide+xml"/>
  <Override PartName="/ppt/slides/slide150.xml" ContentType="application/vnd.openxmlformats-officedocument.presentationml.slide+xml"/>
  <Override PartName="/ppt/slides/slide61.xml" ContentType="application/vnd.openxmlformats-officedocument.presentationml.slide+xml"/>
  <Override PartName="/ppt/slides/slide151.xml" ContentType="application/vnd.openxmlformats-officedocument.presentationml.slide+xml"/>
  <Override PartName="/ppt/slides/slide62.xml" ContentType="application/vnd.openxmlformats-officedocument.presentationml.slide+xml"/>
  <Override PartName="/ppt/slides/slide152.xml" ContentType="application/vnd.openxmlformats-officedocument.presentationml.slide+xml"/>
  <Override PartName="/ppt/slides/slide63.xml" ContentType="application/vnd.openxmlformats-officedocument.presentationml.slide+xml"/>
  <Override PartName="/ppt/slides/slide153.xml" ContentType="application/vnd.openxmlformats-officedocument.presentationml.slide+xml"/>
  <Override PartName="/ppt/slides/slide64.xml" ContentType="application/vnd.openxmlformats-officedocument.presentationml.slide+xml"/>
  <Override PartName="/ppt/slides/slide154.xml" ContentType="application/vnd.openxmlformats-officedocument.presentationml.slide+xml"/>
  <Override PartName="/ppt/slides/slide65.xml" ContentType="application/vnd.openxmlformats-officedocument.presentationml.slide+xml"/>
  <Override PartName="/ppt/slides/slide155.xml" ContentType="application/vnd.openxmlformats-officedocument.presentationml.slide+xml"/>
  <Override PartName="/ppt/slides/slide66.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67.xml" ContentType="application/vnd.openxmlformats-officedocument.presentationml.slide+xml"/>
  <Override PartName="/ppt/slides/slide160.xml" ContentType="application/vnd.openxmlformats-officedocument.presentationml.slide+xml"/>
  <Override PartName="/ppt/slides/slide70.xml" ContentType="application/vnd.openxmlformats-officedocument.presentationml.slide+xml"/>
  <Override PartName="/ppt/slides/slide158.xml" ContentType="application/vnd.openxmlformats-officedocument.presentationml.slide+xml"/>
  <Override PartName="/ppt/slides/slide68.xml" ContentType="application/vnd.openxmlformats-officedocument.presentationml.slide+xml"/>
  <Override PartName="/ppt/slides/slide71.xml" ContentType="application/vnd.openxmlformats-officedocument.presentationml.slide+xml"/>
  <Override PartName="/ppt/slides/slide161.xml" ContentType="application/vnd.openxmlformats-officedocument.presentationml.slide+xml"/>
  <Override PartName="/ppt/slides/slide72.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73.xml" ContentType="application/vnd.openxmlformats-officedocument.presentationml.slide+xml"/>
  <Override PartName="/ppt/slides/slide138.xml" ContentType="application/vnd.openxmlformats-officedocument.presentationml.slide+xml"/>
  <Override PartName="/ppt/slides/slide48.xml" ContentType="application/vnd.openxmlformats-officedocument.presentationml.slide+xml"/>
  <Override PartName="/ppt/slides/slide164.xml" ContentType="application/vnd.openxmlformats-officedocument.presentationml.slide+xml"/>
  <Override PartName="/ppt/slides/slide74.xml" ContentType="application/vnd.openxmlformats-officedocument.presentationml.slide+xml"/>
  <Override PartName="/ppt/slides/slide139.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slides/slide165.xml" ContentType="application/vnd.openxmlformats-officedocument.presentationml.slide+xml"/>
  <Override PartName="/ppt/slides/slide76.xml" ContentType="application/vnd.openxmlformats-officedocument.presentationml.slide+xml"/>
  <Override PartName="/ppt/slides/slide166.xml" ContentType="application/vnd.openxmlformats-officedocument.presentationml.slide+xml"/>
  <Override PartName="/ppt/slides/slide77.xml" ContentType="application/vnd.openxmlformats-officedocument.presentationml.slide+xml"/>
  <Override PartName="/ppt/slides/slide167.xml" ContentType="application/vnd.openxmlformats-officedocument.presentationml.slide+xml"/>
  <Override PartName="/ppt/slides/slide80.xml" ContentType="application/vnd.openxmlformats-officedocument.presentationml.slide+xml"/>
  <Override PartName="/ppt/slides/slide170.xml" ContentType="application/vnd.openxmlformats-officedocument.presentationml.slide+xml"/>
  <Override PartName="/ppt/slides/slide78.xml" ContentType="application/vnd.openxmlformats-officedocument.presentationml.slide+xml"/>
  <Override PartName="/ppt/slides/slide168.xml" ContentType="application/vnd.openxmlformats-officedocument.presentationml.slide+xml"/>
  <Override PartName="/ppt/slides/slide81.xml" ContentType="application/vnd.openxmlformats-officedocument.presentationml.slide+xml"/>
  <Override PartName="/ppt/slides/slide171.xml" ContentType="application/vnd.openxmlformats-officedocument.presentationml.slide+xml"/>
  <Override PartName="/ppt/slides/slide87.xml" ContentType="application/vnd.openxmlformats-officedocument.presentationml.slide+xml"/>
  <Override PartName="/ppt/slides/slide177.xml" ContentType="application/vnd.openxmlformats-officedocument.presentationml.slide+xml"/>
  <Override PartName="/ppt/slides/slide84.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85.xml" ContentType="application/vnd.openxmlformats-officedocument.presentationml.slide+xml"/>
  <Override PartName="/ppt/slides/slide176.xml" ContentType="application/vnd.openxmlformats-officedocument.presentationml.slide+xml"/>
  <Override PartName="/ppt/slides/slide86.xml" ContentType="application/vnd.openxmlformats-officedocument.presentationml.slide+xml"/>
  <Override PartName="/ppt/slides/slide88.xml" ContentType="application/vnd.openxmlformats-officedocument.presentationml.slide+xml"/>
  <Override PartName="/ppt/slides/slide82.xml" ContentType="application/vnd.openxmlformats-officedocument.presentationml.slide+xml"/>
  <Override PartName="/ppt/slides/slide172.xml" ContentType="application/vnd.openxmlformats-officedocument.presentationml.slide+xml"/>
  <Override PartName="/ppt/slides/slide98.xml" ContentType="application/vnd.openxmlformats-officedocument.presentationml.slide+xml"/>
  <Override PartName="/ppt/slides/slide83.xml" ContentType="application/vnd.openxmlformats-officedocument.presentationml.slide+xml"/>
  <Override PartName="/ppt/slides/slide173.xml" ContentType="application/vnd.openxmlformats-officedocument.presentationml.slide+xml"/>
  <Override PartName="/ppt/slides/slide9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18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0" name="PlaceHolder 1"/>
          <p:cNvSpPr>
            <a:spLocks noGrp="1"/>
          </p:cNvSpPr>
          <p:nvPr>
            <p:ph type="ftr" idx="1"/>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1" name="PlaceHolder 2"/>
          <p:cNvSpPr>
            <a:spLocks noGrp="1"/>
          </p:cNvSpPr>
          <p:nvPr>
            <p:ph type="sldNum" idx="2"/>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98144811-C41A-4550-A5A3-E11F2436586B}"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2" name="PlaceHolder 3"/>
          <p:cNvSpPr>
            <a:spLocks noGrp="1"/>
          </p:cNvSpPr>
          <p:nvPr>
            <p:ph type="dt" idx="3"/>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
        <p:nvSpPr>
          <p:cNvPr id="3" name="PlaceHolder 4"/>
          <p:cNvSpPr>
            <a:spLocks noGrp="1"/>
          </p:cNvSpPr>
          <p:nvPr>
            <p:ph type="title"/>
          </p:nvPr>
        </p:nvSpPr>
        <p:spPr>
          <a:xfrm>
            <a:off x="504000" y="226080"/>
            <a:ext cx="9070200" cy="944640"/>
          </a:xfrm>
          <a:prstGeom prst="rect">
            <a:avLst/>
          </a:prstGeom>
          <a:noFill/>
          <a:ln w="0">
            <a:noFill/>
          </a:ln>
        </p:spPr>
        <p:txBody>
          <a:bodyPr lIns="0" rIns="0" tIns="0" bIns="0" anchor="ctr">
            <a:noAutofit/>
          </a:bodyPr>
          <a:p>
            <a:pPr indent="0" algn="ctr">
              <a:lnSpc>
                <a:spcPct val="100000"/>
              </a:lnSpc>
              <a:buNone/>
              <a:tabLst>
                <a:tab algn="l" pos="0"/>
              </a:tabLst>
            </a:pPr>
            <a:r>
              <a:rPr b="0" lang="en-GB" sz="4400" strike="noStrike" u="none">
                <a:solidFill>
                  <a:srgbClr val="000000"/>
                </a:solidFill>
                <a:effectLst/>
                <a:uFillTx/>
                <a:latin typeface="Arial"/>
              </a:rPr>
              <a:t>Click to edit the title text format</a:t>
            </a:r>
            <a:endParaRPr b="0" lang="en-GB" sz="4400" strike="noStrike" u="none">
              <a:solidFill>
                <a:srgbClr val="000000"/>
              </a:solidFill>
              <a:effectLst/>
              <a:uFillTx/>
              <a:latin typeface="Arial"/>
            </a:endParaRPr>
          </a:p>
        </p:txBody>
      </p:sp>
      <p:sp>
        <p:nvSpPr>
          <p:cNvPr id="4" name="PlaceHolder 5"/>
          <p:cNvSpPr>
            <a:spLocks noGrp="1"/>
          </p:cNvSpPr>
          <p:nvPr>
            <p:ph type="body"/>
          </p:nvPr>
        </p:nvSpPr>
        <p:spPr>
          <a:xfrm>
            <a:off x="504000" y="1326600"/>
            <a:ext cx="9070200" cy="32868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GB" sz="3200" strike="noStrike" u="none">
                <a:solidFill>
                  <a:srgbClr val="000000"/>
                </a:solidFill>
                <a:effectLst/>
                <a:uFillTx/>
                <a:latin typeface="Arial"/>
              </a:rPr>
              <a:t>Click to edit the outline text format</a:t>
            </a:r>
            <a:endParaRPr b="0" lang="en-GB" sz="32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2800" strike="noStrike" u="none">
                <a:solidFill>
                  <a:srgbClr val="000000"/>
                </a:solidFill>
                <a:effectLst/>
                <a:uFillTx/>
                <a:latin typeface="Arial"/>
              </a:rPr>
              <a:t>Second Outline Level</a:t>
            </a:r>
            <a:endParaRPr b="0" lang="en-GB" sz="2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2400" strike="noStrike" u="none">
                <a:solidFill>
                  <a:srgbClr val="000000"/>
                </a:solidFill>
                <a:effectLst/>
                <a:uFillTx/>
                <a:latin typeface="Arial"/>
              </a:rPr>
              <a:t>Third Outline Level</a:t>
            </a:r>
            <a:endParaRPr b="0" lang="en-GB" sz="24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2000" strike="noStrike" u="none">
                <a:solidFill>
                  <a:srgbClr val="000000"/>
                </a:solidFill>
                <a:effectLst/>
                <a:uFillTx/>
                <a:latin typeface="Arial"/>
              </a:rPr>
              <a:t>Fourth Outline Level</a:t>
            </a:r>
            <a:endParaRPr b="0" lang="en-GB" sz="20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2000" strike="noStrike" u="none">
                <a:solidFill>
                  <a:srgbClr val="000000"/>
                </a:solidFill>
                <a:effectLst/>
                <a:uFillTx/>
                <a:latin typeface="Arial"/>
              </a:rPr>
              <a:t>Fifth Outline Level</a:t>
            </a:r>
            <a:endParaRPr b="0" lang="en-GB" sz="20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2000" strike="noStrike" u="none">
                <a:solidFill>
                  <a:srgbClr val="000000"/>
                </a:solidFill>
                <a:effectLst/>
                <a:uFillTx/>
                <a:latin typeface="Arial"/>
              </a:rPr>
              <a:t>Sixth Outline Level</a:t>
            </a:r>
            <a:endParaRPr b="0" lang="en-GB" sz="20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2000" strike="noStrike" u="none">
                <a:solidFill>
                  <a:srgbClr val="000000"/>
                </a:solidFill>
                <a:effectLst/>
                <a:uFillTx/>
                <a:latin typeface="Arial"/>
              </a:rPr>
              <a:t>Seventh Outline Level</a:t>
            </a:r>
            <a:endParaRPr b="0" lang="en-GB" sz="2000" strike="noStrike" u="none">
              <a:solidFill>
                <a:srgbClr val="000000"/>
              </a:solidFill>
              <a:effectLst/>
              <a:uFillTx/>
              <a:latin typeface="Arial"/>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49" name="PlaceHolder 2"/>
          <p:cNvSpPr>
            <a:spLocks noGrp="1"/>
          </p:cNvSpPr>
          <p:nvPr>
            <p:ph type="body"/>
          </p:nvPr>
        </p:nvSpPr>
        <p:spPr>
          <a:xfrm>
            <a:off x="504000" y="1326600"/>
            <a:ext cx="9069840" cy="1566360"/>
          </a:xfrm>
          <a:prstGeom prst="rect">
            <a:avLst/>
          </a:prstGeom>
          <a:noFill/>
          <a:ln w="0">
            <a:noFill/>
          </a:ln>
        </p:spPr>
        <p:txBody>
          <a:bodyPr lIns="0" rIns="0" tIns="0" bIns="0" anchor="t">
            <a:normAutofit fontScale="77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50" name="PlaceHolder 3"/>
          <p:cNvSpPr>
            <a:spLocks noGrp="1"/>
          </p:cNvSpPr>
          <p:nvPr>
            <p:ph type="body"/>
          </p:nvPr>
        </p:nvSpPr>
        <p:spPr>
          <a:xfrm>
            <a:off x="504000" y="3044520"/>
            <a:ext cx="9069840" cy="1566360"/>
          </a:xfrm>
          <a:prstGeom prst="rect">
            <a:avLst/>
          </a:prstGeom>
          <a:noFill/>
          <a:ln w="0">
            <a:noFill/>
          </a:ln>
        </p:spPr>
        <p:txBody>
          <a:bodyPr lIns="0" rIns="0" tIns="0" bIns="0" anchor="t">
            <a:normAutofit fontScale="77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51" name="PlaceHolder 4"/>
          <p:cNvSpPr>
            <a:spLocks noGrp="1"/>
          </p:cNvSpPr>
          <p:nvPr>
            <p:ph type="ftr" idx="28"/>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52" name="PlaceHolder 5"/>
          <p:cNvSpPr>
            <a:spLocks noGrp="1"/>
          </p:cNvSpPr>
          <p:nvPr>
            <p:ph type="sldNum" idx="29"/>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5A6AD853-9203-4EC7-8090-DA4543F5C21B}"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53" name="PlaceHolder 6"/>
          <p:cNvSpPr>
            <a:spLocks noGrp="1"/>
          </p:cNvSpPr>
          <p:nvPr>
            <p:ph type="dt" idx="30"/>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55" name="PlaceHolder 2"/>
          <p:cNvSpPr>
            <a:spLocks noGrp="1"/>
          </p:cNvSpPr>
          <p:nvPr>
            <p:ph type="body"/>
          </p:nvPr>
        </p:nvSpPr>
        <p:spPr>
          <a:xfrm>
            <a:off x="504000" y="132660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56" name="PlaceHolder 3"/>
          <p:cNvSpPr>
            <a:spLocks noGrp="1"/>
          </p:cNvSpPr>
          <p:nvPr>
            <p:ph type="body"/>
          </p:nvPr>
        </p:nvSpPr>
        <p:spPr>
          <a:xfrm>
            <a:off x="5152680" y="132660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57" name="PlaceHolder 4"/>
          <p:cNvSpPr>
            <a:spLocks noGrp="1"/>
          </p:cNvSpPr>
          <p:nvPr>
            <p:ph type="body"/>
          </p:nvPr>
        </p:nvSpPr>
        <p:spPr>
          <a:xfrm>
            <a:off x="504000" y="304452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58" name="PlaceHolder 5"/>
          <p:cNvSpPr>
            <a:spLocks noGrp="1"/>
          </p:cNvSpPr>
          <p:nvPr>
            <p:ph type="body"/>
          </p:nvPr>
        </p:nvSpPr>
        <p:spPr>
          <a:xfrm>
            <a:off x="5152680" y="304452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59" name="PlaceHolder 6"/>
          <p:cNvSpPr>
            <a:spLocks noGrp="1"/>
          </p:cNvSpPr>
          <p:nvPr>
            <p:ph type="ftr" idx="31"/>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60" name="PlaceHolder 7"/>
          <p:cNvSpPr>
            <a:spLocks noGrp="1"/>
          </p:cNvSpPr>
          <p:nvPr>
            <p:ph type="sldNum" idx="32"/>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961CB8E4-7B82-46BE-8396-74867C755D5F}"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61" name="PlaceHolder 8"/>
          <p:cNvSpPr>
            <a:spLocks noGrp="1"/>
          </p:cNvSpPr>
          <p:nvPr>
            <p:ph type="dt" idx="33"/>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63" name="PlaceHolder 2"/>
          <p:cNvSpPr>
            <a:spLocks noGrp="1"/>
          </p:cNvSpPr>
          <p:nvPr>
            <p:ph type="body"/>
          </p:nvPr>
        </p:nvSpPr>
        <p:spPr>
          <a:xfrm>
            <a:off x="504000" y="1326600"/>
            <a:ext cx="2918880" cy="1566360"/>
          </a:xfrm>
          <a:prstGeom prst="rect">
            <a:avLst/>
          </a:prstGeom>
          <a:noFill/>
          <a:ln w="0">
            <a:noFill/>
          </a:ln>
        </p:spPr>
        <p:txBody>
          <a:bodyPr lIns="0" rIns="0" tIns="0" bIns="0" anchor="t">
            <a:normAutofit fontScale="250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64" name="PlaceHolder 3"/>
          <p:cNvSpPr>
            <a:spLocks noGrp="1"/>
          </p:cNvSpPr>
          <p:nvPr>
            <p:ph type="body"/>
          </p:nvPr>
        </p:nvSpPr>
        <p:spPr>
          <a:xfrm>
            <a:off x="3571560" y="1326600"/>
            <a:ext cx="2918880" cy="1566360"/>
          </a:xfrm>
          <a:prstGeom prst="rect">
            <a:avLst/>
          </a:prstGeom>
          <a:noFill/>
          <a:ln w="0">
            <a:noFill/>
          </a:ln>
        </p:spPr>
        <p:txBody>
          <a:bodyPr lIns="0" rIns="0" tIns="0" bIns="0" anchor="t">
            <a:normAutofit fontScale="250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65" name="PlaceHolder 4"/>
          <p:cNvSpPr>
            <a:spLocks noGrp="1"/>
          </p:cNvSpPr>
          <p:nvPr>
            <p:ph type="body"/>
          </p:nvPr>
        </p:nvSpPr>
        <p:spPr>
          <a:xfrm>
            <a:off x="6639120" y="1326600"/>
            <a:ext cx="2918880" cy="1566360"/>
          </a:xfrm>
          <a:prstGeom prst="rect">
            <a:avLst/>
          </a:prstGeom>
          <a:noFill/>
          <a:ln w="0">
            <a:noFill/>
          </a:ln>
        </p:spPr>
        <p:txBody>
          <a:bodyPr lIns="0" rIns="0" tIns="0" bIns="0" anchor="t">
            <a:normAutofit fontScale="250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66" name="PlaceHolder 5"/>
          <p:cNvSpPr>
            <a:spLocks noGrp="1"/>
          </p:cNvSpPr>
          <p:nvPr>
            <p:ph type="body"/>
          </p:nvPr>
        </p:nvSpPr>
        <p:spPr>
          <a:xfrm>
            <a:off x="504000" y="3044520"/>
            <a:ext cx="2918880" cy="1566360"/>
          </a:xfrm>
          <a:prstGeom prst="rect">
            <a:avLst/>
          </a:prstGeom>
          <a:noFill/>
          <a:ln w="0">
            <a:noFill/>
          </a:ln>
        </p:spPr>
        <p:txBody>
          <a:bodyPr lIns="0" rIns="0" tIns="0" bIns="0" anchor="t">
            <a:normAutofit fontScale="250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67" name="PlaceHolder 6"/>
          <p:cNvSpPr>
            <a:spLocks noGrp="1"/>
          </p:cNvSpPr>
          <p:nvPr>
            <p:ph type="body"/>
          </p:nvPr>
        </p:nvSpPr>
        <p:spPr>
          <a:xfrm>
            <a:off x="3571560" y="3044520"/>
            <a:ext cx="2918880" cy="1566360"/>
          </a:xfrm>
          <a:prstGeom prst="rect">
            <a:avLst/>
          </a:prstGeom>
          <a:noFill/>
          <a:ln w="0">
            <a:noFill/>
          </a:ln>
        </p:spPr>
        <p:txBody>
          <a:bodyPr lIns="0" rIns="0" tIns="0" bIns="0" anchor="t">
            <a:normAutofit fontScale="250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68" name="PlaceHolder 7"/>
          <p:cNvSpPr>
            <a:spLocks noGrp="1"/>
          </p:cNvSpPr>
          <p:nvPr>
            <p:ph type="body"/>
          </p:nvPr>
        </p:nvSpPr>
        <p:spPr>
          <a:xfrm>
            <a:off x="6639120" y="3044520"/>
            <a:ext cx="2918880" cy="1566360"/>
          </a:xfrm>
          <a:prstGeom prst="rect">
            <a:avLst/>
          </a:prstGeom>
          <a:noFill/>
          <a:ln w="0">
            <a:noFill/>
          </a:ln>
        </p:spPr>
        <p:txBody>
          <a:bodyPr lIns="0" rIns="0" tIns="0" bIns="0" anchor="t">
            <a:normAutofit fontScale="250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69" name="PlaceHolder 8"/>
          <p:cNvSpPr>
            <a:spLocks noGrp="1"/>
          </p:cNvSpPr>
          <p:nvPr>
            <p:ph type="ftr" idx="34"/>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70" name="PlaceHolder 9"/>
          <p:cNvSpPr>
            <a:spLocks noGrp="1"/>
          </p:cNvSpPr>
          <p:nvPr>
            <p:ph type="sldNum" idx="35"/>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FCB0DCD9-FADA-4DAC-A894-490A2CCE8925}"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71" name="PlaceHolder 10"/>
          <p:cNvSpPr>
            <a:spLocks noGrp="1"/>
          </p:cNvSpPr>
          <p:nvPr>
            <p:ph type="dt" idx="36"/>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6" name="PlaceHolder 2"/>
          <p:cNvSpPr>
            <a:spLocks noGrp="1"/>
          </p:cNvSpPr>
          <p:nvPr>
            <p:ph type="ftr" idx="4"/>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7" name="PlaceHolder 3"/>
          <p:cNvSpPr>
            <a:spLocks noGrp="1"/>
          </p:cNvSpPr>
          <p:nvPr>
            <p:ph type="sldNum" idx="5"/>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FA038F29-49D4-406B-948D-2FFE13FD4AD4}"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8" name="PlaceHolder 4"/>
          <p:cNvSpPr>
            <a:spLocks noGrp="1"/>
          </p:cNvSpPr>
          <p:nvPr>
            <p:ph type="dt" idx="6"/>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10" name="PlaceHolder 2"/>
          <p:cNvSpPr>
            <a:spLocks noGrp="1"/>
          </p:cNvSpPr>
          <p:nvPr>
            <p:ph type="body"/>
          </p:nvPr>
        </p:nvSpPr>
        <p:spPr>
          <a:xfrm>
            <a:off x="504000" y="1326600"/>
            <a:ext cx="9069840" cy="328644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11" name="PlaceHolder 3"/>
          <p:cNvSpPr>
            <a:spLocks noGrp="1"/>
          </p:cNvSpPr>
          <p:nvPr>
            <p:ph type="ftr" idx="7"/>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12" name="PlaceHolder 4"/>
          <p:cNvSpPr>
            <a:spLocks noGrp="1"/>
          </p:cNvSpPr>
          <p:nvPr>
            <p:ph type="sldNum" idx="8"/>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E5A71BDC-CE85-478E-9477-5A169448747D}"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13" name="PlaceHolder 5"/>
          <p:cNvSpPr>
            <a:spLocks noGrp="1"/>
          </p:cNvSpPr>
          <p:nvPr>
            <p:ph type="dt" idx="9"/>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15" name="PlaceHolder 2"/>
          <p:cNvSpPr>
            <a:spLocks noGrp="1"/>
          </p:cNvSpPr>
          <p:nvPr>
            <p:ph type="body"/>
          </p:nvPr>
        </p:nvSpPr>
        <p:spPr>
          <a:xfrm>
            <a:off x="504000" y="1326600"/>
            <a:ext cx="4424760" cy="328644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16" name="PlaceHolder 3"/>
          <p:cNvSpPr>
            <a:spLocks noGrp="1"/>
          </p:cNvSpPr>
          <p:nvPr>
            <p:ph type="body"/>
          </p:nvPr>
        </p:nvSpPr>
        <p:spPr>
          <a:xfrm>
            <a:off x="5152680" y="1326600"/>
            <a:ext cx="4424760" cy="328644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17" name="PlaceHolder 4"/>
          <p:cNvSpPr>
            <a:spLocks noGrp="1"/>
          </p:cNvSpPr>
          <p:nvPr>
            <p:ph type="ftr" idx="10"/>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18" name="PlaceHolder 5"/>
          <p:cNvSpPr>
            <a:spLocks noGrp="1"/>
          </p:cNvSpPr>
          <p:nvPr>
            <p:ph type="sldNum" idx="11"/>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87A78E5C-570F-48D7-BE4A-37C308EB8190}"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19" name="PlaceHolder 6"/>
          <p:cNvSpPr>
            <a:spLocks noGrp="1"/>
          </p:cNvSpPr>
          <p:nvPr>
            <p:ph type="dt" idx="12"/>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21" name="PlaceHolder 2"/>
          <p:cNvSpPr>
            <a:spLocks noGrp="1"/>
          </p:cNvSpPr>
          <p:nvPr>
            <p:ph type="ftr" idx="13"/>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22" name="PlaceHolder 3"/>
          <p:cNvSpPr>
            <a:spLocks noGrp="1"/>
          </p:cNvSpPr>
          <p:nvPr>
            <p:ph type="sldNum" idx="14"/>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C810A35F-8491-4400-A912-13AB02EA7236}"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23" name="PlaceHolder 4"/>
          <p:cNvSpPr>
            <a:spLocks noGrp="1"/>
          </p:cNvSpPr>
          <p:nvPr>
            <p:ph type="dt" idx="15"/>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entered Text">
    <p:spTree>
      <p:nvGrpSpPr>
        <p:cNvPr id="1" name=""/>
        <p:cNvGrpSpPr/>
        <p:nvPr/>
      </p:nvGrpSpPr>
      <p:grpSpPr>
        <a:xfrm>
          <a:off x="0" y="0"/>
          <a:ext cx="0" cy="0"/>
          <a:chOff x="0" y="0"/>
          <a:chExt cx="0" cy="0"/>
        </a:xfrm>
      </p:grpSpPr>
      <p:sp>
        <p:nvSpPr>
          <p:cNvPr id="24" name="PlaceHolder 1"/>
          <p:cNvSpPr>
            <a:spLocks noGrp="1"/>
          </p:cNvSpPr>
          <p:nvPr>
            <p:ph type="ftr" idx="16"/>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25" name="PlaceHolder 2"/>
          <p:cNvSpPr>
            <a:spLocks noGrp="1"/>
          </p:cNvSpPr>
          <p:nvPr>
            <p:ph type="sldNum" idx="17"/>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9F949D42-7406-4185-A8BA-EEA758BC7E9D}"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26" name="PlaceHolder 3"/>
          <p:cNvSpPr>
            <a:spLocks noGrp="1"/>
          </p:cNvSpPr>
          <p:nvPr>
            <p:ph type="dt" idx="18"/>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Title, 2 Content and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28" name="PlaceHolder 2"/>
          <p:cNvSpPr>
            <a:spLocks noGrp="1"/>
          </p:cNvSpPr>
          <p:nvPr>
            <p:ph type="body"/>
          </p:nvPr>
        </p:nvSpPr>
        <p:spPr>
          <a:xfrm>
            <a:off x="504000" y="132660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29" name="PlaceHolder 3"/>
          <p:cNvSpPr>
            <a:spLocks noGrp="1"/>
          </p:cNvSpPr>
          <p:nvPr>
            <p:ph type="body"/>
          </p:nvPr>
        </p:nvSpPr>
        <p:spPr>
          <a:xfrm>
            <a:off x="5152680" y="1326600"/>
            <a:ext cx="4424760" cy="328644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30" name="PlaceHolder 4"/>
          <p:cNvSpPr>
            <a:spLocks noGrp="1"/>
          </p:cNvSpPr>
          <p:nvPr>
            <p:ph type="body"/>
          </p:nvPr>
        </p:nvSpPr>
        <p:spPr>
          <a:xfrm>
            <a:off x="504000" y="304452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31" name="PlaceHolder 5"/>
          <p:cNvSpPr>
            <a:spLocks noGrp="1"/>
          </p:cNvSpPr>
          <p:nvPr>
            <p:ph type="ftr" idx="19"/>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32" name="PlaceHolder 6"/>
          <p:cNvSpPr>
            <a:spLocks noGrp="1"/>
          </p:cNvSpPr>
          <p:nvPr>
            <p:ph type="sldNum" idx="20"/>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FE231BE2-DF1C-4DE3-930A-1ED11D48BAAC}"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33" name="PlaceHolder 7"/>
          <p:cNvSpPr>
            <a:spLocks noGrp="1"/>
          </p:cNvSpPr>
          <p:nvPr>
            <p:ph type="dt" idx="21"/>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Title Content and 2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35" name="PlaceHolder 2"/>
          <p:cNvSpPr>
            <a:spLocks noGrp="1"/>
          </p:cNvSpPr>
          <p:nvPr>
            <p:ph type="body"/>
          </p:nvPr>
        </p:nvSpPr>
        <p:spPr>
          <a:xfrm>
            <a:off x="504000" y="1326600"/>
            <a:ext cx="4424760" cy="328644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36" name="PlaceHolder 3"/>
          <p:cNvSpPr>
            <a:spLocks noGrp="1"/>
          </p:cNvSpPr>
          <p:nvPr>
            <p:ph type="body"/>
          </p:nvPr>
        </p:nvSpPr>
        <p:spPr>
          <a:xfrm>
            <a:off x="5152680" y="132660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37" name="PlaceHolder 4"/>
          <p:cNvSpPr>
            <a:spLocks noGrp="1"/>
          </p:cNvSpPr>
          <p:nvPr>
            <p:ph type="body"/>
          </p:nvPr>
        </p:nvSpPr>
        <p:spPr>
          <a:xfrm>
            <a:off x="5152680" y="304452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38" name="PlaceHolder 5"/>
          <p:cNvSpPr>
            <a:spLocks noGrp="1"/>
          </p:cNvSpPr>
          <p:nvPr>
            <p:ph type="ftr" idx="22"/>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39" name="PlaceHolder 6"/>
          <p:cNvSpPr>
            <a:spLocks noGrp="1"/>
          </p:cNvSpPr>
          <p:nvPr>
            <p:ph type="sldNum" idx="23"/>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0FC5B482-A769-4BDB-899A-012BED3E9B15}"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40" name="PlaceHolder 7"/>
          <p:cNvSpPr>
            <a:spLocks noGrp="1"/>
          </p:cNvSpPr>
          <p:nvPr>
            <p:ph type="dt" idx="24"/>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226080"/>
            <a:ext cx="9069840" cy="944280"/>
          </a:xfrm>
          <a:prstGeom prst="rect">
            <a:avLst/>
          </a:prstGeom>
          <a:noFill/>
          <a:ln w="0">
            <a:noFill/>
          </a:ln>
        </p:spPr>
        <p:txBody>
          <a:bodyPr lIns="0" rIns="0" tIns="0" bIns="0" anchor="ctr">
            <a:noAutofit/>
          </a:bodyPr>
          <a:p>
            <a:pPr indent="0">
              <a:lnSpc>
                <a:spcPct val="100000"/>
              </a:lnSpc>
              <a:buNone/>
              <a:tabLst>
                <a:tab algn="l" pos="0"/>
              </a:tabLst>
            </a:pPr>
            <a:r>
              <a:rPr b="0" lang="en-GB" sz="1800" strike="noStrike" u="none">
                <a:solidFill>
                  <a:srgbClr val="000000"/>
                </a:solidFill>
                <a:effectLst/>
                <a:uFillTx/>
                <a:latin typeface="Arial"/>
              </a:rPr>
              <a:t>Click to edit the title text format</a:t>
            </a:r>
            <a:endParaRPr b="0" lang="en-GB" sz="1800" strike="noStrike" u="none">
              <a:solidFill>
                <a:srgbClr val="000000"/>
              </a:solidFill>
              <a:effectLst/>
              <a:uFillTx/>
              <a:latin typeface="Arial"/>
            </a:endParaRPr>
          </a:p>
        </p:txBody>
      </p:sp>
      <p:sp>
        <p:nvSpPr>
          <p:cNvPr id="42" name="PlaceHolder 2"/>
          <p:cNvSpPr>
            <a:spLocks noGrp="1"/>
          </p:cNvSpPr>
          <p:nvPr>
            <p:ph type="body"/>
          </p:nvPr>
        </p:nvSpPr>
        <p:spPr>
          <a:xfrm>
            <a:off x="504000" y="132660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43" name="PlaceHolder 3"/>
          <p:cNvSpPr>
            <a:spLocks noGrp="1"/>
          </p:cNvSpPr>
          <p:nvPr>
            <p:ph type="body"/>
          </p:nvPr>
        </p:nvSpPr>
        <p:spPr>
          <a:xfrm>
            <a:off x="5152680" y="1326600"/>
            <a:ext cx="4424760" cy="1566360"/>
          </a:xfrm>
          <a:prstGeom prst="rect">
            <a:avLst/>
          </a:prstGeom>
          <a:noFill/>
          <a:ln w="0">
            <a:noFill/>
          </a:ln>
        </p:spPr>
        <p:txBody>
          <a:bodyPr lIns="0" rIns="0" tIns="0" bIns="0" anchor="t">
            <a:normAutofit fontScale="62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44" name="PlaceHolder 4"/>
          <p:cNvSpPr>
            <a:spLocks noGrp="1"/>
          </p:cNvSpPr>
          <p:nvPr>
            <p:ph type="body"/>
          </p:nvPr>
        </p:nvSpPr>
        <p:spPr>
          <a:xfrm>
            <a:off x="504000" y="3044520"/>
            <a:ext cx="9069840" cy="1566360"/>
          </a:xfrm>
          <a:prstGeom prst="rect">
            <a:avLst/>
          </a:prstGeom>
          <a:noFill/>
          <a:ln w="0">
            <a:noFill/>
          </a:ln>
        </p:spPr>
        <p:txBody>
          <a:bodyPr lIns="0" rIns="0" tIns="0" bIns="0" anchor="t">
            <a:normAutofit fontScale="77500" lnSpcReduction="19999"/>
          </a:bodyPr>
          <a:p>
            <a:pPr marL="432000" indent="-324000">
              <a:lnSpc>
                <a:spcPct val="100000"/>
              </a:lnSpc>
              <a:spcBef>
                <a:spcPts val="1417"/>
              </a:spcBef>
              <a:buClr>
                <a:srgbClr val="000000"/>
              </a:buClr>
              <a:buSzPct val="45000"/>
              <a:buFont typeface="Wingdings" charset="2"/>
              <a:buChar char=""/>
            </a:pPr>
            <a:r>
              <a:rPr b="0" lang="en-GB" sz="1800" strike="noStrike" u="none">
                <a:solidFill>
                  <a:srgbClr val="000000"/>
                </a:solidFill>
                <a:effectLst/>
                <a:uFillTx/>
                <a:latin typeface="Arial"/>
              </a:rPr>
              <a:t>Click to edit the outline text format</a:t>
            </a:r>
            <a:endParaRPr b="0" lang="en-GB" sz="18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GB" sz="1800" strike="noStrike" u="none">
                <a:solidFill>
                  <a:srgbClr val="000000"/>
                </a:solidFill>
                <a:effectLst/>
                <a:uFillTx/>
                <a:latin typeface="Arial"/>
              </a:rPr>
              <a:t>Second Outline Level</a:t>
            </a:r>
            <a:endParaRPr b="0" lang="en-GB" sz="1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GB" sz="1800" strike="noStrike" u="none">
                <a:solidFill>
                  <a:srgbClr val="000000"/>
                </a:solidFill>
                <a:effectLst/>
                <a:uFillTx/>
                <a:latin typeface="Arial"/>
              </a:rPr>
              <a:t>Third Outline Level</a:t>
            </a:r>
            <a:endParaRPr b="0" lang="en-GB" sz="18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GB" sz="1800" strike="noStrike" u="none">
                <a:solidFill>
                  <a:srgbClr val="000000"/>
                </a:solidFill>
                <a:effectLst/>
                <a:uFillTx/>
                <a:latin typeface="Arial"/>
              </a:rPr>
              <a:t>Fourth Outline Level</a:t>
            </a:r>
            <a:endParaRPr b="0" lang="en-GB" sz="18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Fifth Outline Level</a:t>
            </a:r>
            <a:endParaRPr b="0" lang="en-GB" sz="18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Sixth Outline Level</a:t>
            </a:r>
            <a:endParaRPr b="0" lang="en-GB" sz="18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GB" sz="1800" strike="noStrike" u="none">
                <a:solidFill>
                  <a:srgbClr val="000000"/>
                </a:solidFill>
                <a:effectLst/>
                <a:uFillTx/>
                <a:latin typeface="Arial"/>
              </a:rPr>
              <a:t>Seventh Outline Level</a:t>
            </a:r>
            <a:endParaRPr b="0" lang="en-GB" sz="1800" strike="noStrike" u="none">
              <a:solidFill>
                <a:srgbClr val="000000"/>
              </a:solidFill>
              <a:effectLst/>
              <a:uFillTx/>
              <a:latin typeface="Arial"/>
            </a:endParaRPr>
          </a:p>
        </p:txBody>
      </p:sp>
      <p:sp>
        <p:nvSpPr>
          <p:cNvPr id="45" name="PlaceHolder 5"/>
          <p:cNvSpPr>
            <a:spLocks noGrp="1"/>
          </p:cNvSpPr>
          <p:nvPr>
            <p:ph type="ftr" idx="25"/>
          </p:nvPr>
        </p:nvSpPr>
        <p:spPr>
          <a:xfrm>
            <a:off x="3447000" y="5164560"/>
            <a:ext cx="3188160" cy="384120"/>
          </a:xfrm>
          <a:prstGeom prst="rect">
            <a:avLst/>
          </a:prstGeom>
          <a:noFill/>
          <a:ln w="0">
            <a:noFill/>
          </a:ln>
        </p:spPr>
        <p:txBody>
          <a:bodyPr lIns="0" rIns="0" tIns="0" bIns="0" anchor="t">
            <a:noAutofit/>
          </a:bodyPr>
          <a:lstStyle>
            <a:lvl1pPr indent="0" algn="ctr">
              <a:lnSpc>
                <a:spcPct val="100000"/>
              </a:lnSpc>
              <a:buNone/>
              <a:tabLst>
                <a:tab algn="l" pos="0"/>
              </a:tabLst>
              <a:defRPr b="0" lang="en-GB" sz="1400" strike="noStrike" u="none">
                <a:solidFill>
                  <a:srgbClr val="000000"/>
                </a:solidFill>
                <a:effectLst/>
                <a:uFillTx/>
                <a:latin typeface="Times New Roman"/>
              </a:defRPr>
            </a:lvl1pPr>
          </a:lstStyle>
          <a:p>
            <a:pPr indent="0" algn="ctr">
              <a:lnSpc>
                <a:spcPct val="100000"/>
              </a:lnSpc>
              <a:buNone/>
              <a:tabLst>
                <a:tab algn="l" pos="0"/>
              </a:tabLst>
            </a:pPr>
            <a:r>
              <a:rPr b="0" lang="en-GB" sz="1400" strike="noStrike" u="none">
                <a:solidFill>
                  <a:srgbClr val="000000"/>
                </a:solidFill>
                <a:effectLst/>
                <a:uFillTx/>
                <a:latin typeface="Times New Roman"/>
              </a:rPr>
              <a:t>&lt;footer&gt;</a:t>
            </a:r>
            <a:endParaRPr b="0" lang="en-GB" sz="1400" strike="noStrike" u="none">
              <a:solidFill>
                <a:srgbClr val="000000"/>
              </a:solidFill>
              <a:effectLst/>
              <a:uFillTx/>
              <a:latin typeface="Times New Roman"/>
            </a:endParaRPr>
          </a:p>
        </p:txBody>
      </p:sp>
      <p:sp>
        <p:nvSpPr>
          <p:cNvPr id="46" name="PlaceHolder 6"/>
          <p:cNvSpPr>
            <a:spLocks noGrp="1"/>
          </p:cNvSpPr>
          <p:nvPr>
            <p:ph type="sldNum" idx="26"/>
          </p:nvPr>
        </p:nvSpPr>
        <p:spPr>
          <a:xfrm>
            <a:off x="7226640" y="5164560"/>
            <a:ext cx="2341800" cy="384120"/>
          </a:xfrm>
          <a:prstGeom prst="rect">
            <a:avLst/>
          </a:prstGeom>
          <a:noFill/>
          <a:ln w="0">
            <a:noFill/>
          </a:ln>
        </p:spPr>
        <p:txBody>
          <a:bodyPr lIns="0" rIns="0" tIns="0" bIns="0" anchor="t">
            <a:noAutofit/>
          </a:bodyPr>
          <a:lstStyle>
            <a:lvl1pPr indent="0" algn="r">
              <a:lnSpc>
                <a:spcPct val="100000"/>
              </a:lnSpc>
              <a:buNone/>
              <a:tabLst>
                <a:tab algn="l" pos="0"/>
              </a:tabLst>
              <a:defRPr b="0" lang="en-GB" sz="1400" strike="noStrike" u="none">
                <a:solidFill>
                  <a:srgbClr val="000000"/>
                </a:solidFill>
                <a:effectLst/>
                <a:uFillTx/>
                <a:latin typeface="Times New Roman"/>
              </a:defRPr>
            </a:lvl1pPr>
          </a:lstStyle>
          <a:p>
            <a:pPr indent="0" algn="r">
              <a:lnSpc>
                <a:spcPct val="100000"/>
              </a:lnSpc>
              <a:buNone/>
              <a:tabLst>
                <a:tab algn="l" pos="0"/>
              </a:tabLst>
            </a:pPr>
            <a:fld id="{75D23F38-483D-42D5-95F8-07DF46F7FE7D}" type="slidenum">
              <a:rPr b="0" lang="en-GB" sz="1400" strike="noStrike" u="none">
                <a:solidFill>
                  <a:srgbClr val="000000"/>
                </a:solidFill>
                <a:effectLst/>
                <a:uFillTx/>
                <a:latin typeface="Times New Roman"/>
              </a:rPr>
              <a:t>&lt;number&gt;</a:t>
            </a:fld>
            <a:endParaRPr b="0" lang="en-GB" sz="1400" strike="noStrike" u="none">
              <a:solidFill>
                <a:srgbClr val="000000"/>
              </a:solidFill>
              <a:effectLst/>
              <a:uFillTx/>
              <a:latin typeface="Times New Roman"/>
            </a:endParaRPr>
          </a:p>
        </p:txBody>
      </p:sp>
      <p:sp>
        <p:nvSpPr>
          <p:cNvPr id="47" name="PlaceHolder 7"/>
          <p:cNvSpPr>
            <a:spLocks noGrp="1"/>
          </p:cNvSpPr>
          <p:nvPr>
            <p:ph type="dt" idx="27"/>
          </p:nvPr>
        </p:nvSpPr>
        <p:spPr>
          <a:xfrm>
            <a:off x="503640" y="5164560"/>
            <a:ext cx="2341800" cy="384120"/>
          </a:xfrm>
          <a:prstGeom prst="rect">
            <a:avLst/>
          </a:prstGeom>
          <a:noFill/>
          <a:ln w="0">
            <a:noFill/>
          </a:ln>
        </p:spPr>
        <p:txBody>
          <a:bodyPr lIns="0" rIns="0" tIns="0" bIns="0" anchor="t">
            <a:noAutofit/>
          </a:bodyPr>
          <a:lstStyle>
            <a:lvl1pPr indent="0">
              <a:lnSpc>
                <a:spcPct val="100000"/>
              </a:lnSpc>
              <a:buNone/>
              <a:tabLst>
                <a:tab algn="l" pos="0"/>
              </a:tabLst>
              <a:defRPr b="0" lang="en-GB" sz="1400" strike="noStrike" u="none">
                <a:solidFill>
                  <a:srgbClr val="000000"/>
                </a:solidFill>
                <a:effectLst/>
                <a:uFillTx/>
                <a:latin typeface="Times New Roman"/>
              </a:defRPr>
            </a:lvl1pPr>
          </a:lstStyle>
          <a:p>
            <a:pPr indent="0">
              <a:lnSpc>
                <a:spcPct val="100000"/>
              </a:lnSpc>
              <a:buNone/>
              <a:tabLst>
                <a:tab algn="l" pos="0"/>
              </a:tabLst>
            </a:pPr>
            <a:r>
              <a:rPr b="0" lang="en-GB" sz="1400" strike="noStrike" u="none">
                <a:solidFill>
                  <a:srgbClr val="000000"/>
                </a:solidFill>
                <a:effectLst/>
                <a:uFillTx/>
                <a:latin typeface="Times New Roman"/>
              </a:rPr>
              <a:t>&lt;date/time&gt;</a:t>
            </a:r>
            <a:endParaRPr b="0" lang="en-GB" sz="1400" strike="noStrike" u="none">
              <a:solidFill>
                <a:srgbClr val="000000"/>
              </a:solidFill>
              <a:effectLst/>
              <a:uFillTx/>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100.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xml"/>
</Relationships>
</file>

<file path=ppt/slides/_rels/slide101.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xml"/>
</Relationships>
</file>

<file path=ppt/slides/_rels/slide102.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xml"/>
</Relationships>
</file>

<file path=ppt/slides/_rels/slide103.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xml"/>
</Relationships>
</file>

<file path=ppt/slides/_rels/slide104.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xml"/>
</Relationships>
</file>

<file path=ppt/slides/_rels/slide105.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
</Relationships>
</file>

<file path=ppt/slides/_rels/slide106.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xml"/>
</Relationships>
</file>

<file path=ppt/slides/_rels/slide107.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xml"/>
</Relationships>
</file>

<file path=ppt/slides/_rels/slide108.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
</Relationships>
</file>

<file path=ppt/slides/_rels/slide109.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110.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xml"/>
</Relationships>
</file>

<file path=ppt/slides/_rels/slide111.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xml"/>
</Relationships>
</file>

<file path=ppt/slides/_rels/slide112.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xml"/>
</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4.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xml"/>
</Relationships>
</file>

<file path=ppt/slides/_rels/slide115.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119.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0.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121.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12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
</Relationships>
</file>

<file path=ppt/slides/_rels/slide123.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
</Relationships>
</file>

<file path=ppt/slides/_rels/slide12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
</Relationships>
</file>

<file path=ppt/slides/_rels/slide12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
</Relationships>
</file>

<file path=ppt/slides/_rels/slide12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
</Relationships>
</file>

<file path=ppt/slides/_rels/slide127.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
</Relationships>
</file>

<file path=ppt/slides/_rels/slide130.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xml"/>
</Relationships>
</file>

<file path=ppt/slides/_rels/slide131.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
</Relationships>
</file>

<file path=ppt/slides/_rels/slide132.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
</Relationships>
</file>

<file path=ppt/slides/_rels/slide133.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xml"/>
</Relationships>
</file>

<file path=ppt/slides/_rels/slide134.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png"/><Relationship Id="rId3" Type="http://schemas.openxmlformats.org/officeDocument/2006/relationships/slideLayout" Target="../slideLayouts/slideLayout1.xml"/>
</Relationships>
</file>

<file path=ppt/slides/_rels/slide135.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1.png"/><Relationship Id="rId3" Type="http://schemas.openxmlformats.org/officeDocument/2006/relationships/slideLayout" Target="../slideLayouts/slideLayout1.xml"/>
</Relationships>
</file>

<file path=ppt/slides/_rels/slide136.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1.xml"/>
</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9.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140.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slideLayout" Target="../slideLayouts/slideLayout1.xml"/>
</Relationships>
</file>

<file path=ppt/slides/_rels/slide141.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slideLayout" Target="../slideLayouts/slideLayout1.xml"/>
</Relationships>
</file>

<file path=ppt/slides/_rels/slide142.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1.xml"/>
</Relationships>
</file>

<file path=ppt/slides/_rels/slide143.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slideLayout" Target="../slideLayouts/slideLayout1.xml"/>
</Relationships>
</file>

<file path=ppt/slides/_rels/slide144.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xml"/>
</Relationships>
</file>

<file path=ppt/slides/_rels/slide145.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xml"/>
</Relationships>
</file>

<file path=ppt/slides/_rels/slide146.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xml"/>
</Relationships>
</file>

<file path=ppt/slides/_rels/slide147.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xml"/>
</Relationships>
</file>

<file path=ppt/slides/_rels/slide148.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xml"/>
</Relationships>
</file>

<file path=ppt/slides/_rels/slide149.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
</Relationships>
</file>

<file path=ppt/slides/_rels/slide150.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slideLayout" Target="../slideLayouts/slideLayout1.xml"/>
</Relationships>
</file>

<file path=ppt/slides/_rels/slide151.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image" Target="../media/image82.jpeg"/><Relationship Id="rId4" Type="http://schemas.openxmlformats.org/officeDocument/2006/relationships/slideLayout" Target="../slideLayouts/slideLayout1.xml"/>
</Relationships>
</file>

<file path=ppt/slides/_rels/slide152.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xml"/>
</Relationships>
</file>

<file path=ppt/slides/_rels/slide153.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slideLayout" Target="../slideLayouts/slideLayout1.xml"/>
</Relationships>
</file>

<file path=ppt/slides/_rels/slide154.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1.xml"/>
</Relationships>
</file>

<file path=ppt/slides/_rels/slide155.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1.xml"/>
</Relationships>
</file>

<file path=ppt/slides/_rels/slide156.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1.xml"/>
</Relationships>
</file>

<file path=ppt/slides/_rels/slide157.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1.xml"/>
</Relationships>
</file>

<file path=ppt/slides/_rels/slide158.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slideLayout" Target="../slideLayouts/slideLayout1.xml"/>
</Relationships>
</file>

<file path=ppt/slides/_rels/slide159.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0.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61.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jpeg"/><Relationship Id="rId3" Type="http://schemas.openxmlformats.org/officeDocument/2006/relationships/slideLayout" Target="../slideLayouts/slideLayout1.xml"/>
</Relationships>
</file>

<file path=ppt/slides/_rels/slide162.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slideLayout" Target="../slideLayouts/slideLayout1.xml"/>
</Relationships>
</file>

<file path=ppt/slides/_rels/slide163.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slideLayout" Target="../slideLayouts/slideLayout1.xml"/>
</Relationships>
</file>

<file path=ppt/slides/_rels/slide164.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1.xml"/>
</Relationships>
</file>

<file path=ppt/slides/_rels/slide165.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slideLayout" Target="../slideLayouts/slideLayout1.xml"/>
</Relationships>
</file>

<file path=ppt/slides/_rels/slide166.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slideLayout" Target="../slideLayouts/slideLayout1.xml"/>
</Relationships>
</file>

<file path=ppt/slides/_rels/slide167.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xml"/>
</Relationships>
</file>

<file path=ppt/slides/_rels/slide168.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xml"/>
</Relationships>
</file>

<file path=ppt/slides/_rels/slide169.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70.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slideLayout" Target="../slideLayouts/slideLayout1.xml"/>
</Relationships>
</file>

<file path=ppt/slides/_rels/slide171.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slideLayout" Target="../slideLayouts/slideLayout1.xml"/>
</Relationships>
</file>

<file path=ppt/slides/_rels/slide172.xml.rels><?xml version="1.0" encoding="UTF-8"?>
<Relationships xmlns="http://schemas.openxmlformats.org/package/2006/relationships"><Relationship Id="rId1" Type="http://schemas.openxmlformats.org/officeDocument/2006/relationships/hyperlink" Target="https://github.com/MikeTaylor/palaeo-baromount" TargetMode="External"/><Relationship Id="rId2" Type="http://schemas.openxmlformats.org/officeDocument/2006/relationships/slideLayout" Target="../slideLayouts/slideLayout1.xml"/>
</Relationships>
</file>

<file path=ppt/slides/_rels/slide17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74.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7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77.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5.png"/><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slideLayout" Target="../slideLayouts/slideLayout1.xml"/>
</Relationships>
</file>

<file path=ppt/slides/_rels/slide6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6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
</Relationships>
</file>

<file path=ppt/slides/_rels/slide66.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67.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68.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69.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
</Relationships>
</file>

<file path=ppt/slides/_rels/slide71.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
</Relationships>
</file>

<file path=ppt/slides/_rels/slide7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7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74.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slideLayout" Target="../slideLayouts/slideLayout1.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1.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6.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8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88.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
</Relationships>
</file>

<file path=ppt/slides/_rels/slide89.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1.xml"/>
</Relationships>
</file>

<file path=ppt/slides/_rels/slide91.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1.xml"/>
</Relationships>
</file>

<file path=ppt/slides/_rels/slide92.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1.xml"/>
</Relationships>
</file>

<file path=ppt/slides/_rels/slide93.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slideLayout" Target="../slideLayouts/slideLayout1.xml"/>
</Relationships>
</file>

<file path=ppt/slides/_rels/slide94.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
</Relationships>
</file>

<file path=ppt/slides/_rels/slide95.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xml"/>
</Relationships>
</file>

<file path=ppt/slides/_rels/slide96.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
</Relationships>
</file>

<file path=ppt/slides/_rels/slide97.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xml"/>
</Relationships>
</file>

<file path=ppt/slides/_rels/slide98.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xml"/>
</Relationships>
</file>

<file path=ppt/slides/_rels/slide99.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
          <p:cNvSpPr/>
          <p:nvPr/>
        </p:nvSpPr>
        <p:spPr>
          <a:xfrm>
            <a:off x="179640" y="359640"/>
            <a:ext cx="6113520" cy="1386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trike="noStrike" u="none">
                <a:solidFill>
                  <a:srgbClr val="000099"/>
                </a:solidFill>
                <a:effectLst/>
                <a:uFillTx/>
                <a:latin typeface="Trebuchet MS"/>
                <a:ea typeface="DejaVu Sans"/>
              </a:rPr>
              <a:t>The Untold Story of</a:t>
            </a:r>
            <a:endParaRPr b="0" lang="en-GB" sz="4000" strike="noStrike" u="none">
              <a:solidFill>
                <a:srgbClr val="000000"/>
              </a:solidFill>
              <a:effectLst/>
              <a:uFillTx/>
              <a:latin typeface="Arial"/>
            </a:endParaRPr>
          </a:p>
          <a:p>
            <a:pPr>
              <a:lnSpc>
                <a:spcPct val="100000"/>
              </a:lnSpc>
            </a:pPr>
            <a:r>
              <a:rPr b="1" lang="en-GB" sz="4000" strike="noStrike" u="none">
                <a:solidFill>
                  <a:srgbClr val="000099"/>
                </a:solidFill>
                <a:effectLst/>
                <a:uFillTx/>
                <a:latin typeface="Trebuchet MS"/>
                <a:ea typeface="DejaVu Sans"/>
              </a:rPr>
              <a:t>the Carnegie </a:t>
            </a:r>
            <a:r>
              <a:rPr b="1" i="1" lang="en-GB" sz="4000" strike="noStrike" u="none">
                <a:solidFill>
                  <a:srgbClr val="000099"/>
                </a:solidFill>
                <a:effectLst/>
                <a:uFillTx/>
                <a:latin typeface="Trebuchet MS"/>
                <a:ea typeface="DejaVu Sans"/>
              </a:rPr>
              <a:t>Diplodocus</a:t>
            </a:r>
            <a:endParaRPr b="0" lang="en-GB" sz="4000" strike="noStrike" u="none">
              <a:solidFill>
                <a:srgbClr val="000000"/>
              </a:solidFill>
              <a:effectLst/>
              <a:uFillTx/>
              <a:latin typeface="Arial"/>
            </a:endParaRPr>
          </a:p>
        </p:txBody>
      </p:sp>
      <p:sp>
        <p:nvSpPr>
          <p:cNvPr id="73" name=""/>
          <p:cNvSpPr/>
          <p:nvPr/>
        </p:nvSpPr>
        <p:spPr>
          <a:xfrm>
            <a:off x="179640" y="1979640"/>
            <a:ext cx="5573520" cy="972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trike="noStrike" u="none">
                <a:solidFill>
                  <a:srgbClr val="000000"/>
                </a:solidFill>
                <a:effectLst/>
                <a:uFillTx/>
                <a:latin typeface="Trebuchet MS"/>
                <a:ea typeface="PingFang SC"/>
              </a:rPr>
              <a:t>Mike Taylor</a:t>
            </a:r>
            <a:r>
              <a:rPr b="1" lang="en-GB" sz="2000" strike="noStrike" u="none" baseline="33000">
                <a:solidFill>
                  <a:srgbClr val="000000"/>
                </a:solidFill>
                <a:effectLst/>
                <a:uFillTx/>
                <a:latin typeface="Trebuchet MS"/>
                <a:ea typeface="PingFang SC"/>
              </a:rPr>
              <a:t>1,*</a:t>
            </a:r>
            <a:r>
              <a:rPr b="0" lang="en-GB" sz="2000" strike="noStrike" u="none">
                <a:solidFill>
                  <a:srgbClr val="000000"/>
                </a:solidFill>
                <a:effectLst/>
                <a:uFillTx/>
                <a:latin typeface="Trebuchet MS"/>
                <a:ea typeface="PingFang SC"/>
              </a:rPr>
              <a:t>, Matt Lamanna</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Ilja Nieuwland</a:t>
            </a:r>
            <a:r>
              <a:rPr b="0" lang="en-GB" sz="2000" strike="noStrike" u="none" baseline="33000">
                <a:solidFill>
                  <a:srgbClr val="000000"/>
                </a:solidFill>
                <a:effectLst/>
                <a:uFillTx/>
                <a:latin typeface="Trebuchet MS"/>
                <a:ea typeface="PingFang SC"/>
              </a:rPr>
              <a:t>3</a:t>
            </a:r>
            <a:r>
              <a:rPr b="0" lang="en-GB" sz="2000" strike="noStrike" u="none">
                <a:solidFill>
                  <a:srgbClr val="000000"/>
                </a:solidFill>
                <a:effectLst/>
                <a:uFillTx/>
                <a:latin typeface="Trebuchet MS"/>
                <a:ea typeface="PingFang SC"/>
              </a:rPr>
              <a:t>, Amy Henrici</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Linsly Church</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Steve Sroka</a:t>
            </a:r>
            <a:r>
              <a:rPr b="0" lang="en-GB" sz="2000" strike="noStrike" u="none" baseline="33000">
                <a:solidFill>
                  <a:srgbClr val="000000"/>
                </a:solidFill>
                <a:effectLst/>
                <a:uFillTx/>
                <a:latin typeface="Trebuchet MS"/>
                <a:ea typeface="PingFang SC"/>
              </a:rPr>
              <a:t>4</a:t>
            </a:r>
            <a:r>
              <a:rPr b="0" lang="en-GB" sz="2000" strike="noStrike" u="none">
                <a:solidFill>
                  <a:srgbClr val="000000"/>
                </a:solidFill>
                <a:effectLst/>
                <a:uFillTx/>
                <a:latin typeface="Trebuchet MS"/>
                <a:ea typeface="PingFang SC"/>
              </a:rPr>
              <a:t> and Ken Carpenter</a:t>
            </a:r>
            <a:r>
              <a:rPr b="0" lang="en-GB" sz="2000" strike="noStrike" u="none" baseline="33000">
                <a:solidFill>
                  <a:srgbClr val="000000"/>
                </a:solidFill>
                <a:effectLst/>
                <a:uFillTx/>
                <a:latin typeface="Trebuchet MS"/>
                <a:ea typeface="PingFang SC"/>
              </a:rPr>
              <a:t>5</a:t>
            </a:r>
            <a:endParaRPr b="0" lang="en-GB" sz="2000" strike="noStrike" u="none">
              <a:solidFill>
                <a:srgbClr val="000000"/>
              </a:solidFill>
              <a:effectLst/>
              <a:uFillTx/>
              <a:latin typeface="Arial"/>
            </a:endParaRPr>
          </a:p>
        </p:txBody>
      </p:sp>
      <p:sp>
        <p:nvSpPr>
          <p:cNvPr id="74" name=""/>
          <p:cNvSpPr/>
          <p:nvPr/>
        </p:nvSpPr>
        <p:spPr>
          <a:xfrm>
            <a:off x="179640" y="3095280"/>
            <a:ext cx="6477840" cy="126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trike="noStrike" u="none">
                <a:solidFill>
                  <a:srgbClr val="000000"/>
                </a:solidFill>
                <a:effectLst/>
                <a:uFillTx/>
                <a:latin typeface="Trebuchet MS"/>
                <a:ea typeface="DejaVu Sans"/>
              </a:rPr>
              <a:t>1. University of Bristol, Bristol, UK</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2. Carnegie Museum of Natural History, Pittsburgh, PA,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3. Royal Netherlands Academy of Arts and Sciences, Netherlands</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4. Utah Field House of Natural History, Vernal, Utah,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5. University of Colorado Museum, Boulder, Colorado, USA</a:t>
            </a:r>
            <a:endParaRPr b="0" lang="en-GB" sz="1600" strike="noStrike" u="none">
              <a:solidFill>
                <a:srgbClr val="000000"/>
              </a:solidFill>
              <a:effectLst/>
              <a:uFillTx/>
              <a:latin typeface="Arial"/>
            </a:endParaRPr>
          </a:p>
        </p:txBody>
      </p:sp>
      <p:pic>
        <p:nvPicPr>
          <p:cNvPr id="75" name="" descr=""/>
          <p:cNvPicPr/>
          <p:nvPr/>
        </p:nvPicPr>
        <p:blipFill>
          <a:blip r:embed="rId1"/>
          <a:stretch/>
        </p:blipFill>
        <p:spPr>
          <a:xfrm>
            <a:off x="6402960" y="-10800"/>
            <a:ext cx="3670560" cy="567504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27" name=""/>
          <p:cNvSpPr/>
          <p:nvPr/>
        </p:nvSpPr>
        <p:spPr>
          <a:xfrm>
            <a:off x="359640" y="1079640"/>
            <a:ext cx="9178560" cy="270000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Brigham Young University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Museum of Paleontology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pic>
        <p:nvPicPr>
          <p:cNvPr id="128" name="" descr=""/>
          <p:cNvPicPr/>
          <p:nvPr/>
        </p:nvPicPr>
        <p:blipFill>
          <a:blip r:embed="rId1"/>
          <a:stretch/>
        </p:blipFill>
        <p:spPr>
          <a:xfrm>
            <a:off x="3960000" y="1080000"/>
            <a:ext cx="6118920" cy="4588560"/>
          </a:xfrm>
          <a:prstGeom prst="rect">
            <a:avLst/>
          </a:prstGeom>
          <a:noFill/>
          <a:ln w="0">
            <a:noFill/>
          </a:ln>
        </p:spPr>
      </p:pic>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1" name="" descr=""/>
          <p:cNvPicPr/>
          <p:nvPr/>
        </p:nvPicPr>
        <p:blipFill>
          <a:blip r:embed="rId1"/>
          <a:stretch/>
        </p:blipFill>
        <p:spPr>
          <a:xfrm>
            <a:off x="0" y="-1049400"/>
            <a:ext cx="10074960" cy="6714720"/>
          </a:xfrm>
          <a:prstGeom prst="rect">
            <a:avLst/>
          </a:prstGeom>
          <a:noFill/>
          <a:ln w="0">
            <a:noFill/>
          </a:ln>
        </p:spPr>
      </p:pic>
      <p:sp>
        <p:nvSpPr>
          <p:cNvPr id="402"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Forelimb replacement from DMNS 1494?</a:t>
            </a:r>
            <a:endParaRPr b="0" lang="en-GB" sz="2600" strike="noStrike" u="none">
              <a:solidFill>
                <a:srgbClr val="000000"/>
              </a:solidFill>
              <a:effectLst/>
              <a:uFillTx/>
              <a:latin typeface="Arial"/>
            </a:endParaRPr>
          </a:p>
        </p:txBody>
      </p:sp>
      <p:sp>
        <p:nvSpPr>
          <p:cNvPr id="403" name=""/>
          <p:cNvSpPr/>
          <p:nvPr/>
        </p:nvSpPr>
        <p:spPr>
          <a:xfrm>
            <a:off x="1511640" y="909360"/>
            <a:ext cx="4140000" cy="494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Denver Museum of Nature and Science</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4" name="" descr=""/>
          <p:cNvPicPr/>
          <p:nvPr/>
        </p:nvPicPr>
        <p:blipFill>
          <a:blip r:embed="rId1"/>
          <a:stretch/>
        </p:blipFill>
        <p:spPr>
          <a:xfrm>
            <a:off x="0" y="-1049400"/>
            <a:ext cx="10074960" cy="6714720"/>
          </a:xfrm>
          <a:prstGeom prst="rect">
            <a:avLst/>
          </a:prstGeom>
          <a:noFill/>
          <a:ln w="0">
            <a:noFill/>
          </a:ln>
        </p:spPr>
      </p:pic>
      <p:sp>
        <p:nvSpPr>
          <p:cNvPr id="405"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Forelimb replacement from DMNS 1494?</a:t>
            </a:r>
            <a:endParaRPr b="0" lang="en-GB" sz="2600" strike="noStrike" u="none">
              <a:solidFill>
                <a:srgbClr val="000000"/>
              </a:solidFill>
              <a:effectLst/>
              <a:uFillTx/>
              <a:latin typeface="Arial"/>
            </a:endParaRPr>
          </a:p>
        </p:txBody>
      </p:sp>
      <p:sp>
        <p:nvSpPr>
          <p:cNvPr id="406" name=""/>
          <p:cNvSpPr/>
          <p:nvPr/>
        </p:nvSpPr>
        <p:spPr>
          <a:xfrm>
            <a:off x="359640" y="2385360"/>
            <a:ext cx="3576960" cy="881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But its forelimbs were</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casts from the original</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Carnegie mount!</a:t>
            </a:r>
            <a:endParaRPr b="0" lang="en-GB" sz="1800" strike="noStrike" u="none">
              <a:solidFill>
                <a:srgbClr val="000000"/>
              </a:solidFill>
              <a:effectLst/>
              <a:uFillTx/>
              <a:latin typeface="Arial"/>
            </a:endParaRPr>
          </a:p>
        </p:txBody>
      </p:sp>
      <p:sp>
        <p:nvSpPr>
          <p:cNvPr id="407" name=""/>
          <p:cNvSpPr/>
          <p:nvPr/>
        </p:nvSpPr>
        <p:spPr>
          <a:xfrm>
            <a:off x="1511640" y="909360"/>
            <a:ext cx="4140000" cy="494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Denver Museum of Nature and Science</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8" name="" descr=""/>
          <p:cNvPicPr/>
          <p:nvPr/>
        </p:nvPicPr>
        <p:blipFill>
          <a:blip r:embed="rId1"/>
          <a:stretch/>
        </p:blipFill>
        <p:spPr>
          <a:xfrm>
            <a:off x="0" y="0"/>
            <a:ext cx="10075320" cy="5664960"/>
          </a:xfrm>
          <a:prstGeom prst="rect">
            <a:avLst/>
          </a:prstGeom>
          <a:noFill/>
          <a:ln w="0">
            <a:noFill/>
          </a:ln>
        </p:spPr>
      </p:pic>
      <p:sp>
        <p:nvSpPr>
          <p:cNvPr id="409"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Forelimb replacement</a:t>
            </a:r>
            <a:endParaRPr b="0" lang="en-GB" sz="2600" strike="noStrike" u="none">
              <a:solidFill>
                <a:srgbClr val="000000"/>
              </a:solidFill>
              <a:effectLst/>
              <a:uFillTx/>
              <a:latin typeface="Arial"/>
            </a:endParaRPr>
          </a:p>
          <a:p>
            <a:pPr>
              <a:lnSpc>
                <a:spcPct val="100000"/>
              </a:lnSpc>
            </a:pPr>
            <a:r>
              <a:rPr b="1" lang="en-GB" sz="2600" strike="noStrike" u="none">
                <a:solidFill>
                  <a:srgbClr val="ffffff"/>
                </a:solidFill>
                <a:effectLst/>
                <a:uFillTx/>
                <a:latin typeface="Trebuchet MS"/>
                <a:ea typeface="DejaVu Sans"/>
              </a:rPr>
              <a:t>2007</a:t>
            </a:r>
            <a:endParaRPr b="0" lang="en-GB" sz="2600" strike="noStrike" u="none">
              <a:solidFill>
                <a:srgbClr val="000000"/>
              </a:solidFill>
              <a:effectLst/>
              <a:uFillTx/>
              <a:latin typeface="Arial"/>
            </a:endParaRPr>
          </a:p>
        </p:txBody>
      </p:sp>
      <p:sp>
        <p:nvSpPr>
          <p:cNvPr id="410" name=""/>
          <p:cNvSpPr/>
          <p:nvPr/>
        </p:nvSpPr>
        <p:spPr>
          <a:xfrm>
            <a:off x="359640" y="1439640"/>
            <a:ext cx="8813160" cy="4136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B</a:t>
            </a:r>
            <a:r>
              <a:rPr b="1" lang="en-GB" sz="1800" strike="noStrike" u="none">
                <a:solidFill>
                  <a:srgbClr val="ffffff"/>
                </a:solidFill>
                <a:effectLst/>
                <a:uFillTx/>
                <a:latin typeface="Trebuchet MS"/>
                <a:ea typeface="DejaVu Sans"/>
              </a:rPr>
              <a:t>YU 681</a:t>
            </a:r>
            <a:r>
              <a:rPr b="0" lang="en-GB" sz="1800" strike="noStrike" u="none">
                <a:solidFill>
                  <a:srgbClr val="ffffff"/>
                </a:solidFill>
                <a:effectLst/>
                <a:uFillTx/>
                <a:latin typeface="Trebuchet MS"/>
                <a:ea typeface="DejaVu Sans"/>
              </a:rPr>
              <a:t> scaled sculptures</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11" name="" descr=""/>
          <p:cNvPicPr/>
          <p:nvPr/>
        </p:nvPicPr>
        <p:blipFill>
          <a:blip r:embed="rId1"/>
          <a:stretch/>
        </p:blipFill>
        <p:spPr>
          <a:xfrm>
            <a:off x="810000" y="-19800"/>
            <a:ext cx="8455680" cy="5686920"/>
          </a:xfrm>
          <a:prstGeom prst="rect">
            <a:avLst/>
          </a:prstGeom>
          <a:noFill/>
          <a:ln w="0">
            <a:noFill/>
          </a:ln>
        </p:spPr>
      </p:pic>
      <p:sp>
        <p:nvSpPr>
          <p:cNvPr id="412" name=""/>
          <p:cNvSpPr/>
          <p:nvPr/>
        </p:nvSpPr>
        <p:spPr>
          <a:xfrm>
            <a:off x="1008000" y="72000"/>
            <a:ext cx="611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Forefoot problems</a:t>
            </a:r>
            <a:endParaRPr b="0" lang="en-GB" sz="26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13" name="" descr=""/>
          <p:cNvPicPr/>
          <p:nvPr/>
        </p:nvPicPr>
        <p:blipFill>
          <a:blip r:embed="rId1"/>
          <a:stretch/>
        </p:blipFill>
        <p:spPr>
          <a:xfrm>
            <a:off x="810000" y="-19800"/>
            <a:ext cx="8455680" cy="5686920"/>
          </a:xfrm>
          <a:prstGeom prst="rect">
            <a:avLst/>
          </a:prstGeom>
          <a:noFill/>
          <a:ln w="0">
            <a:noFill/>
          </a:ln>
        </p:spPr>
      </p:pic>
      <p:sp>
        <p:nvSpPr>
          <p:cNvPr id="414" name=""/>
          <p:cNvSpPr/>
          <p:nvPr/>
        </p:nvSpPr>
        <p:spPr>
          <a:xfrm>
            <a:off x="1008000" y="72000"/>
            <a:ext cx="611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Forefoot problems</a:t>
            </a:r>
            <a:endParaRPr b="0" lang="en-GB" sz="2600" strike="noStrike" u="none">
              <a:solidFill>
                <a:srgbClr val="ffffff"/>
              </a:solidFill>
              <a:effectLst/>
              <a:uFillTx/>
              <a:latin typeface="Arial"/>
            </a:endParaRPr>
          </a:p>
        </p:txBody>
      </p:sp>
      <p:sp>
        <p:nvSpPr>
          <p:cNvPr id="415" name=""/>
          <p:cNvSpPr/>
          <p:nvPr/>
        </p:nvSpPr>
        <p:spPr>
          <a:xfrm>
            <a:off x="3348000" y="3744720"/>
            <a:ext cx="1259280" cy="971280"/>
          </a:xfrm>
          <a:prstGeom prst="rect">
            <a:avLst/>
          </a:prstGeom>
          <a:noFill/>
          <a:ln w="36000">
            <a:solidFill>
              <a:srgbClr val="ffffff"/>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ffffff"/>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Forefoot epic part 1.</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Original Paris mount</a:t>
            </a:r>
            <a:endParaRPr b="0" lang="en-GB" sz="2600" strike="noStrike" u="none">
              <a:solidFill>
                <a:srgbClr val="000000"/>
              </a:solidFill>
              <a:effectLst/>
              <a:uFillTx/>
              <a:latin typeface="Arial"/>
            </a:endParaRPr>
          </a:p>
        </p:txBody>
      </p:sp>
      <p:sp>
        <p:nvSpPr>
          <p:cNvPr id="417" name=""/>
          <p:cNvSpPr/>
          <p:nvPr/>
        </p:nvSpPr>
        <p:spPr>
          <a:xfrm>
            <a:off x="359640" y="1439640"/>
            <a:ext cx="8813160" cy="359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AMNH 965</a:t>
            </a:r>
            <a:r>
              <a:rPr b="0" lang="en-GB" sz="1800" strike="noStrike" u="none">
                <a:solidFill>
                  <a:srgbClr val="000000"/>
                </a:solidFill>
                <a:effectLst/>
                <a:uFillTx/>
                <a:latin typeface="Trebuchet MS"/>
                <a:ea typeface="DejaVu Sans"/>
              </a:rPr>
              <a:t> camarasaurid</a:t>
            </a:r>
            <a:endParaRPr b="0" lang="en-GB" sz="1800" strike="noStrike" u="none">
              <a:solidFill>
                <a:srgbClr val="000000"/>
              </a:solidFill>
              <a:effectLst/>
              <a:uFillTx/>
              <a:latin typeface="Arial"/>
            </a:endParaRPr>
          </a:p>
        </p:txBody>
      </p:sp>
      <p:pic>
        <p:nvPicPr>
          <p:cNvPr id="418" name="" descr=""/>
          <p:cNvPicPr/>
          <p:nvPr/>
        </p:nvPicPr>
        <p:blipFill>
          <a:blip r:embed="rId1"/>
          <a:stretch/>
        </p:blipFill>
        <p:spPr>
          <a:xfrm>
            <a:off x="4410360" y="360"/>
            <a:ext cx="5664960" cy="5664600"/>
          </a:xfrm>
          <a:prstGeom prst="rect">
            <a:avLst/>
          </a:prstGeom>
          <a:noFill/>
          <a:ln w="0">
            <a:noFill/>
          </a:ln>
        </p:spPr>
      </p:pic>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Forefoot epic part 2.</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2007 re-pose at HMN</a:t>
            </a:r>
            <a:endParaRPr b="0" lang="en-GB" sz="2600" strike="noStrike" u="none">
              <a:solidFill>
                <a:srgbClr val="000000"/>
              </a:solidFill>
              <a:effectLst/>
              <a:uFillTx/>
              <a:latin typeface="Arial"/>
            </a:endParaRPr>
          </a:p>
        </p:txBody>
      </p:sp>
      <p:sp>
        <p:nvSpPr>
          <p:cNvPr id="420" name=""/>
          <p:cNvSpPr/>
          <p:nvPr/>
        </p:nvSpPr>
        <p:spPr>
          <a:xfrm>
            <a:off x="359640" y="1439640"/>
            <a:ext cx="8813160" cy="395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AMNH 965</a:t>
            </a:r>
            <a:r>
              <a:rPr b="0" lang="en-GB" sz="1800" strike="noStrike" u="none">
                <a:solidFill>
                  <a:srgbClr val="000000"/>
                </a:solidFill>
                <a:effectLst/>
                <a:uFillTx/>
                <a:latin typeface="Trebuchet MS"/>
                <a:ea typeface="DejaVu Sans"/>
              </a:rPr>
              <a:t> camarasaurid</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421" name="" descr=""/>
          <p:cNvPicPr/>
          <p:nvPr/>
        </p:nvPicPr>
        <p:blipFill>
          <a:blip r:embed="rId1"/>
          <a:stretch/>
        </p:blipFill>
        <p:spPr>
          <a:xfrm>
            <a:off x="4410000" y="0"/>
            <a:ext cx="5664960" cy="5664600"/>
          </a:xfrm>
          <a:prstGeom prst="rect">
            <a:avLst/>
          </a:prstGeom>
          <a:noFill/>
          <a:ln w="0">
            <a:noFill/>
          </a:ln>
        </p:spPr>
      </p:pic>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Forefoot epic part 3.</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1999 forefoot update</a:t>
            </a:r>
            <a:endParaRPr b="0" lang="en-GB" sz="2600" strike="noStrike" u="none">
              <a:solidFill>
                <a:srgbClr val="000000"/>
              </a:solidFill>
              <a:effectLst/>
              <a:uFillTx/>
              <a:latin typeface="Arial"/>
            </a:endParaRPr>
          </a:p>
        </p:txBody>
      </p:sp>
      <p:sp>
        <p:nvSpPr>
          <p:cNvPr id="423" name=""/>
          <p:cNvSpPr/>
          <p:nvPr/>
        </p:nvSpPr>
        <p:spPr>
          <a:xfrm>
            <a:off x="359640" y="1439640"/>
            <a:ext cx="8813160" cy="395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a:t>
            </a:r>
            <a:r>
              <a:rPr b="0" i="1" lang="en-GB" sz="1800" strike="noStrike" u="none">
                <a:solidFill>
                  <a:srgbClr val="000000"/>
                </a:solidFill>
                <a:effectLst/>
                <a:uFillTx/>
                <a:latin typeface="Trebuchet MS"/>
                <a:ea typeface="DejaVu Sans"/>
              </a:rPr>
              <a:t>hayi</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i="1" lang="en-GB" sz="1800" strike="noStrike" u="none">
                <a:solidFill>
                  <a:srgbClr val="000000"/>
                </a:solidFill>
                <a:effectLst/>
                <a:uFillTx/>
                <a:latin typeface="Trebuchet MS"/>
                <a:ea typeface="DejaVu Sans"/>
              </a:rPr>
              <a:t>Galeamopus</a:t>
            </a:r>
            <a:r>
              <a:rPr b="0" lang="en-GB" sz="1800" strike="noStrike" u="none">
                <a:solidFill>
                  <a:srgbClr val="000000"/>
                </a:solidFill>
                <a:effectLst/>
                <a:uFillTx/>
                <a:latin typeface="Trebuchet MS"/>
                <a:ea typeface="DejaVu Sans"/>
              </a:rPr>
              <a:t> </a:t>
            </a:r>
            <a:r>
              <a:rPr b="0" i="1" lang="en-GB" sz="1800" strike="noStrike" u="none">
                <a:solidFill>
                  <a:srgbClr val="000000"/>
                </a:solidFill>
                <a:effectLst/>
                <a:uFillTx/>
                <a:latin typeface="Trebuchet MS"/>
                <a:ea typeface="DejaVu Sans"/>
              </a:rPr>
              <a:t>hayi)</a:t>
            </a:r>
            <a:endParaRPr b="0" lang="en-GB" sz="1800" strike="noStrike" u="none">
              <a:solidFill>
                <a:srgbClr val="000000"/>
              </a:solidFill>
              <a:effectLst/>
              <a:uFillTx/>
              <a:latin typeface="Arial"/>
            </a:endParaRPr>
          </a:p>
        </p:txBody>
      </p:sp>
      <p:pic>
        <p:nvPicPr>
          <p:cNvPr id="424" name="" descr=""/>
          <p:cNvPicPr/>
          <p:nvPr/>
        </p:nvPicPr>
        <p:blipFill>
          <a:blip r:embed="rId1"/>
          <a:stretch/>
        </p:blipFill>
        <p:spPr>
          <a:xfrm>
            <a:off x="4460760" y="0"/>
            <a:ext cx="5614200" cy="5664600"/>
          </a:xfrm>
          <a:prstGeom prst="rect">
            <a:avLst/>
          </a:prstGeom>
          <a:noFill/>
          <a:ln w="0">
            <a:noFill/>
          </a:ln>
        </p:spPr>
      </p:pic>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Forefoot epic part 4.</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2007 remount</a:t>
            </a:r>
            <a:endParaRPr b="0" lang="en-GB" sz="2600" strike="noStrike" u="none">
              <a:solidFill>
                <a:srgbClr val="000000"/>
              </a:solidFill>
              <a:effectLst/>
              <a:uFillTx/>
              <a:latin typeface="Arial"/>
            </a:endParaRPr>
          </a:p>
        </p:txBody>
      </p:sp>
      <p:sp>
        <p:nvSpPr>
          <p:cNvPr id="426" name=""/>
          <p:cNvSpPr/>
          <p:nvPr/>
        </p:nvSpPr>
        <p:spPr>
          <a:xfrm>
            <a:off x="359640" y="1439640"/>
            <a:ext cx="8813160" cy="377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WDC-FS001A</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Referred to </a:t>
            </a:r>
            <a:r>
              <a:rPr b="0" i="1" lang="en-GB" sz="1800" strike="noStrike" u="none">
                <a:solidFill>
                  <a:srgbClr val="000000"/>
                </a:solidFill>
                <a:effectLst/>
                <a:uFillTx/>
                <a:latin typeface="Trebuchet MS"/>
                <a:ea typeface="DejaVu Sans"/>
              </a:rPr>
              <a:t>D</a:t>
            </a:r>
            <a:r>
              <a:rPr b="0" lang="en-GB" sz="1800" strike="noStrike" u="none">
                <a:solidFill>
                  <a:srgbClr val="000000"/>
                </a:solidFill>
                <a:effectLst/>
                <a:uFillTx/>
                <a:latin typeface="Trebuchet MS"/>
                <a:ea typeface="DejaVu Sans"/>
              </a:rPr>
              <a:t>. </a:t>
            </a:r>
            <a:r>
              <a:rPr b="0" i="1" lang="en-GB" sz="1800" strike="noStrike" u="none">
                <a:solidFill>
                  <a:srgbClr val="000000"/>
                </a:solidFill>
                <a:effectLst/>
                <a:uFillTx/>
                <a:latin typeface="Trebuchet MS"/>
                <a:ea typeface="DejaVu Sans"/>
              </a:rPr>
              <a:t>carnegii</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but probably not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Arial"/>
                <a:ea typeface="DejaVu Sans"/>
              </a:rPr>
              <a:t>(From Wyoming Dinosaur Center.)</a:t>
            </a:r>
            <a:endParaRPr b="0" lang="en-GB" sz="1800" strike="noStrike" u="none">
              <a:solidFill>
                <a:srgbClr val="000000"/>
              </a:solidFill>
              <a:effectLst/>
              <a:uFillTx/>
              <a:latin typeface="Arial"/>
            </a:endParaRPr>
          </a:p>
        </p:txBody>
      </p:sp>
      <p:pic>
        <p:nvPicPr>
          <p:cNvPr id="427" name="" descr=""/>
          <p:cNvPicPr/>
          <p:nvPr/>
        </p:nvPicPr>
        <p:blipFill>
          <a:blip r:embed="rId1"/>
          <a:stretch/>
        </p:blipFill>
        <p:spPr>
          <a:xfrm>
            <a:off x="4410000" y="0"/>
            <a:ext cx="5664960" cy="5664600"/>
          </a:xfrm>
          <a:prstGeom prst="rect">
            <a:avLst/>
          </a:prstGeom>
          <a:noFill/>
          <a:ln w="0">
            <a:noFill/>
          </a:ln>
        </p:spPr>
      </p:pic>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8" name="" descr=""/>
          <p:cNvPicPr/>
          <p:nvPr/>
        </p:nvPicPr>
        <p:blipFill>
          <a:blip r:embed="rId1"/>
          <a:stretch/>
        </p:blipFill>
        <p:spPr>
          <a:xfrm>
            <a:off x="0" y="0"/>
            <a:ext cx="10082160" cy="5670000"/>
          </a:xfrm>
          <a:prstGeom prst="rect">
            <a:avLst/>
          </a:prstGeom>
          <a:noFill/>
          <a:ln w="0">
            <a:noFill/>
          </a:ln>
        </p:spPr>
      </p:pic>
      <p:sp>
        <p:nvSpPr>
          <p:cNvPr id="429" name=""/>
          <p:cNvSpPr/>
          <p:nvPr/>
        </p:nvSpPr>
        <p:spPr>
          <a:xfrm>
            <a:off x="359640" y="359640"/>
            <a:ext cx="953964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During remounting at Phil Fraley Productions studio, 2007</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30" name=""/>
          <p:cNvSpPr/>
          <p:nvPr/>
        </p:nvSpPr>
        <p:spPr>
          <a:xfrm>
            <a:off x="359640" y="1079640"/>
            <a:ext cx="9178560" cy="270000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Brigham Young University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Museum of Paleontology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Matt Wedel and I think</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pic>
        <p:nvPicPr>
          <p:cNvPr id="131" name="" descr=""/>
          <p:cNvPicPr/>
          <p:nvPr/>
        </p:nvPicPr>
        <p:blipFill>
          <a:blip r:embed="rId1"/>
          <a:stretch/>
        </p:blipFill>
        <p:spPr>
          <a:xfrm>
            <a:off x="3960000" y="1080000"/>
            <a:ext cx="6118920" cy="4588560"/>
          </a:xfrm>
          <a:prstGeom prst="rect">
            <a:avLst/>
          </a:prstGeom>
          <a:noFill/>
          <a:ln w="0">
            <a:noFill/>
          </a:ln>
        </p:spPr>
      </p:pic>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0" name="" descr=""/>
          <p:cNvPicPr/>
          <p:nvPr/>
        </p:nvPicPr>
        <p:blipFill>
          <a:blip r:embed="rId1"/>
          <a:stretch/>
        </p:blipFill>
        <p:spPr>
          <a:xfrm>
            <a:off x="0" y="0"/>
            <a:ext cx="10081080" cy="5670000"/>
          </a:xfrm>
          <a:prstGeom prst="rect">
            <a:avLst/>
          </a:prstGeom>
          <a:noFill/>
          <a:ln w="0">
            <a:noFill/>
          </a:ln>
        </p:spPr>
      </p:pic>
      <p:sp>
        <p:nvSpPr>
          <p:cNvPr id="431" name=""/>
          <p:cNvSpPr/>
          <p:nvPr/>
        </p:nvSpPr>
        <p:spPr>
          <a:xfrm>
            <a:off x="359640" y="4931640"/>
            <a:ext cx="647964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remounted skeleton, photo in 2020</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Total length of the mounted skeleton</a:t>
            </a:r>
            <a:endParaRPr b="0" lang="en-GB" sz="2600" strike="noStrike" u="none">
              <a:solidFill>
                <a:srgbClr val="000000"/>
              </a:solidFill>
              <a:effectLst/>
              <a:uFillTx/>
              <a:latin typeface="Arial"/>
            </a:endParaRPr>
          </a:p>
        </p:txBody>
      </p:sp>
      <p:sp>
        <p:nvSpPr>
          <p:cNvPr id="433"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Source</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(feet)</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(m)</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Comments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Hatcher (1901)</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68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20.7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Tip of snout to caudal 37</a:t>
            </a:r>
            <a:endParaRPr b="0" lang="en-GB" sz="1800" strike="noStrike" u="none">
              <a:solidFill>
                <a:srgbClr val="000000"/>
              </a:solidFill>
              <a:effectLst/>
              <a:uFillTx/>
              <a:latin typeface="Arial"/>
            </a:endParaRPr>
          </a:p>
        </p:txBody>
      </p:sp>
      <p:pic>
        <p:nvPicPr>
          <p:cNvPr id="434" name="" descr=""/>
          <p:cNvPicPr/>
          <p:nvPr/>
        </p:nvPicPr>
        <p:blipFill>
          <a:blip r:embed="rId1"/>
          <a:stretch/>
        </p:blipFill>
        <p:spPr>
          <a:xfrm>
            <a:off x="359640" y="2710080"/>
            <a:ext cx="9322200" cy="1964160"/>
          </a:xfrm>
          <a:prstGeom prst="rect">
            <a:avLst/>
          </a:prstGeom>
          <a:noFill/>
          <a:ln w="0">
            <a:noFill/>
          </a:ln>
        </p:spPr>
      </p:pic>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Total length of the mounted skeleton</a:t>
            </a:r>
            <a:endParaRPr b="0" lang="en-GB" sz="2600" strike="noStrike" u="none">
              <a:solidFill>
                <a:srgbClr val="000000"/>
              </a:solidFill>
              <a:effectLst/>
              <a:uFillTx/>
              <a:latin typeface="Arial"/>
            </a:endParaRPr>
          </a:p>
        </p:txBody>
      </p:sp>
      <p:sp>
        <p:nvSpPr>
          <p:cNvPr id="436"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Source</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(feet)</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(m)</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Comments</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Hatcher (1901)</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68 feet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20.7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Tip of snout to caudal 37</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Holland (1904a)</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78–80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21.3–24.4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London mount, predicted</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Holland (1904b)</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84–85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25.6–25.9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Holland (1904b)</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78–80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21.3–24.4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Holland (1905)</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84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25.6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Holland (1907)</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78.5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23.94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Berlin mount.</a:t>
            </a:r>
            <a:endParaRPr b="0" lang="en-GB" sz="1800" strike="noStrike" u="none">
              <a:solidFill>
                <a:srgbClr val="000000"/>
              </a:solidFill>
              <a:effectLst/>
              <a:uFillTx/>
              <a:latin typeface="Arial"/>
            </a:endParaRPr>
          </a:p>
        </p:txBody>
      </p:sp>
      <p:sp>
        <p:nvSpPr>
          <p:cNvPr id="437" name=""/>
          <p:cNvSpPr/>
          <p:nvPr/>
        </p:nvSpPr>
        <p:spPr>
          <a:xfrm>
            <a:off x="6119280" y="3234240"/>
            <a:ext cx="3955320" cy="2430360"/>
          </a:xfrm>
          <a:prstGeom prst="rect">
            <a:avLst/>
          </a:prstGeom>
          <a:blipFill rotWithShape="0">
            <a:blip r:embed="rId1"/>
            <a:srcRect/>
            <a:stretch/>
          </a:blipFill>
          <a:ln w="0">
            <a:noFill/>
          </a:ln>
        </p:spPr>
        <p:style>
          <a:lnRef idx="0"/>
          <a:fillRef idx="0"/>
          <a:effectRef idx="0"/>
          <a:fontRef idx="minor"/>
        </p:style>
        <p:txBody>
          <a:bodyPr lIns="90000" rIns="90000" tIns="45000" bIns="45000" anchor="ctr" anchorCtr="1">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Total length of the mounted skeleton</a:t>
            </a:r>
            <a:endParaRPr b="0" lang="en-GB" sz="2600" strike="noStrike" u="none">
              <a:solidFill>
                <a:srgbClr val="000000"/>
              </a:solidFill>
              <a:effectLst/>
              <a:uFillTx/>
              <a:latin typeface="Arial"/>
            </a:endParaRPr>
          </a:p>
        </p:txBody>
      </p:sp>
      <p:sp>
        <p:nvSpPr>
          <p:cNvPr id="439"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Source</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(feet)</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(m)</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Comments</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Hatcher (1901)</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68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20.7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Tip of snout to caudal 37</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(1904a)</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 predicted</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25.6–25.9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(1905)</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(1907)</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23.94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Berlin mount.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Untermann (1959)</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76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23.2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Vernal mount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David Letasi (p.c.)</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75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22.9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Lehi elements, laid out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Vincent Reneleau (p.c.)</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77 feet</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23.5 m</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	</a:t>
            </a:r>
            <a:r>
              <a:rPr b="0" lang="en-GB" sz="1800" strike="noStrike" u="none">
                <a:solidFill>
                  <a:srgbClr val="000000"/>
                </a:solidFill>
                <a:effectLst/>
                <a:uFillTx/>
                <a:latin typeface="Trebuchet MS"/>
                <a:ea typeface="DejaVu Sans"/>
              </a:rPr>
              <a:t>Distance along floor</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Total length of the mounted skeleton</a:t>
            </a:r>
            <a:endParaRPr b="0" lang="en-GB" sz="2600" strike="noStrike" u="none">
              <a:solidFill>
                <a:srgbClr val="000000"/>
              </a:solidFill>
              <a:effectLst/>
              <a:uFillTx/>
              <a:latin typeface="Arial"/>
            </a:endParaRPr>
          </a:p>
        </p:txBody>
      </p:sp>
      <p:sp>
        <p:nvSpPr>
          <p:cNvPr id="441"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Source</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(feet)</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Length (m)</a:t>
            </a:r>
            <a:r>
              <a:rPr b="1"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Comments</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Hatcher (1901)</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68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20.7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Tip of snout to caudal 37</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(1904a)</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 predicted</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25.6–25.9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(1905)</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(1907)</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23.94 m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Berlin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Untermann (1959)</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76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23.2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Vernal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David Letasi (p.c.)</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22.9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Lehi elements, laid out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Vincent Reneleau (p.c.)</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77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23.5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Distance along floor</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PingFang SC"/>
              </a:rPr>
              <a:t>Falkingham Photogram.</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PingFang SC"/>
              </a:rPr>
              <a:t>85.5 feet</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PingFang SC"/>
              </a:rPr>
              <a:t>26.05 m</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DejaVu Sans"/>
              </a:rPr>
              <a:t>Current Carnegie mount</a:t>
            </a:r>
            <a:endParaRPr b="0" lang="en-GB" sz="1800" strike="noStrike" u="none">
              <a:solidFill>
                <a:srgbClr val="000000"/>
              </a:solidFill>
              <a:effectLst/>
              <a:uFillTx/>
              <a:latin typeface="Arial"/>
            </a:endParaRPr>
          </a:p>
        </p:txBody>
      </p:sp>
      <p:pic>
        <p:nvPicPr>
          <p:cNvPr id="442" name="" descr=""/>
          <p:cNvPicPr/>
          <p:nvPr/>
        </p:nvPicPr>
        <p:blipFill>
          <a:blip r:embed="rId1"/>
          <a:stretch/>
        </p:blipFill>
        <p:spPr>
          <a:xfrm>
            <a:off x="5323680" y="0"/>
            <a:ext cx="4750920" cy="3564720"/>
          </a:xfrm>
          <a:prstGeom prst="rect">
            <a:avLst/>
          </a:prstGeom>
          <a:noFill/>
          <a:ln w="0">
            <a:noFill/>
          </a:ln>
        </p:spPr>
      </p:pic>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Total length of the mounted skeleton</a:t>
            </a:r>
            <a:endParaRPr b="0" lang="en-GB" sz="2600" strike="noStrike" u="none">
              <a:solidFill>
                <a:srgbClr val="000000"/>
              </a:solidFill>
              <a:effectLst/>
              <a:uFillTx/>
              <a:latin typeface="Arial"/>
            </a:endParaRPr>
          </a:p>
        </p:txBody>
      </p:sp>
      <p:sp>
        <p:nvSpPr>
          <p:cNvPr id="444"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b2b2b2"/>
                </a:solidFill>
                <a:effectLst/>
                <a:uFillTx/>
                <a:latin typeface="Trebuchet MS"/>
                <a:ea typeface="DejaVu Sans"/>
              </a:rPr>
              <a:t>Source</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Length (feet)</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Length (m)</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Comments</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Hatcher (1901)</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68 feet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20.7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Tip of snout to caudal 37</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(1904a)</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 predicted</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25.6–25.9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(1905)</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(1907)</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23.94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Berlin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Untermann (1959)</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76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23.2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Vernal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David Letasi (p.c.)</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22.9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Lehi elements, laid out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Vincent Reneleau (p.c.)</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77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23.5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Distance along floor</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PingFang SC"/>
              </a:rPr>
              <a:t>Falkingham Photogram.</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85.5 feet</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26.05 m</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DejaVu Sans"/>
              </a:rPr>
              <a:t>Current Carnegie mount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Songti SC"/>
              </a:rPr>
              <a:t>Eye-Bot LIDAR</a:t>
            </a:r>
            <a:r>
              <a:rPr b="0" lang="en-GB" sz="1800" strike="noStrike" u="none">
                <a:solidFill>
                  <a:srgbClr val="000000"/>
                </a:solidFill>
                <a:effectLst/>
                <a:uFillTx/>
                <a:latin typeface="Trebuchet MS"/>
                <a:ea typeface="Songti SC"/>
              </a:rPr>
              <a:t>	</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PingFang SC"/>
              </a:rPr>
              <a:t>85 feet, 9 in</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PingFang SC"/>
              </a:rPr>
              <a:t>26.13 m</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PingFang SC"/>
              </a:rPr>
              <a:t>	</a:t>
            </a:r>
            <a:r>
              <a:rPr b="0" lang="en-GB" sz="1800" strike="noStrike" u="none">
                <a:solidFill>
                  <a:srgbClr val="000000"/>
                </a:solidFill>
                <a:effectLst/>
                <a:uFillTx/>
                <a:latin typeface="Trebuchet MS"/>
                <a:ea typeface="DejaVu Sans"/>
              </a:rPr>
              <a:t>Current Carnegie mount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445" name="" descr=""/>
          <p:cNvPicPr/>
          <p:nvPr/>
        </p:nvPicPr>
        <p:blipFill>
          <a:blip r:embed="rId1"/>
          <a:stretch/>
        </p:blipFill>
        <p:spPr>
          <a:xfrm>
            <a:off x="3419640" y="0"/>
            <a:ext cx="6655320" cy="3754080"/>
          </a:xfrm>
          <a:prstGeom prst="rect">
            <a:avLst/>
          </a:prstGeom>
          <a:noFill/>
          <a:ln w="0">
            <a:noFill/>
          </a:ln>
        </p:spPr>
      </p:pic>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Total length of the mounted skeleton</a:t>
            </a:r>
            <a:endParaRPr b="0" lang="en-GB" sz="2600" strike="noStrike" u="none">
              <a:solidFill>
                <a:srgbClr val="000000"/>
              </a:solidFill>
              <a:effectLst/>
              <a:uFillTx/>
              <a:latin typeface="Arial"/>
            </a:endParaRPr>
          </a:p>
        </p:txBody>
      </p:sp>
      <p:sp>
        <p:nvSpPr>
          <p:cNvPr id="447"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b2b2b2"/>
                </a:solidFill>
                <a:effectLst/>
                <a:uFillTx/>
                <a:latin typeface="Trebuchet MS"/>
                <a:ea typeface="DejaVu Sans"/>
              </a:rPr>
              <a:t>Source</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Length (feet)</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Length (m)</a:t>
            </a:r>
            <a:r>
              <a:rPr b="1" lang="en-GB" sz="1800" strike="noStrike" u="none">
                <a:solidFill>
                  <a:srgbClr val="b2b2b2"/>
                </a:solidFill>
                <a:effectLst/>
                <a:uFillTx/>
                <a:latin typeface="Trebuchet MS"/>
                <a:ea typeface="DejaVu Sans"/>
              </a:rPr>
              <a:t>	</a:t>
            </a:r>
            <a:r>
              <a:rPr b="1" lang="en-GB" sz="1800" strike="noStrike" u="none">
                <a:solidFill>
                  <a:srgbClr val="b2b2b2"/>
                </a:solidFill>
                <a:effectLst/>
                <a:uFillTx/>
                <a:latin typeface="Trebuchet MS"/>
                <a:ea typeface="DejaVu Sans"/>
              </a:rPr>
              <a:t>Comments</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Hatcher (1901)</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68 feet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20.7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Tip of snout to caudal 37</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(1904a)</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 predicted</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25.6–25.9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(1904b)</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78–80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21.3–24.4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(1905)</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84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25.6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London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Holland (1907)</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78.5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23.94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Berlin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Untermann (1959)</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76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23.2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Vernal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David Letasi (p.c.)</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75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22.9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Lehi elements, laid out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DejaVu Sans"/>
              </a:rPr>
              <a:t>Vincent Reneleau (p.c.)</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77 feet</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23.5 m</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	</a:t>
            </a:r>
            <a:r>
              <a:rPr b="0" lang="en-GB" sz="1800" strike="noStrike" u="none">
                <a:solidFill>
                  <a:srgbClr val="b2b2b2"/>
                </a:solidFill>
                <a:effectLst/>
                <a:uFillTx/>
                <a:latin typeface="Trebuchet MS"/>
                <a:ea typeface="DejaVu Sans"/>
              </a:rPr>
              <a:t>Distance along floor</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PingFang SC"/>
              </a:rPr>
              <a:t>Falkingham Photogram.</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85.5 feet</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26.05 m</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DejaVu Sans"/>
              </a:rPr>
              <a:t>Current Carnegie mount</a:t>
            </a:r>
            <a:endParaRPr b="0" lang="en-GB" sz="1800" strike="noStrike" u="none">
              <a:solidFill>
                <a:srgbClr val="000000"/>
              </a:solidFill>
              <a:effectLst/>
              <a:uFillTx/>
              <a:latin typeface="Arial"/>
            </a:endParaRPr>
          </a:p>
          <a:p>
            <a:pPr>
              <a:lnSpc>
                <a:spcPct val="100000"/>
              </a:lnSpc>
            </a:pPr>
            <a:r>
              <a:rPr b="0" lang="en-GB" sz="1800" strike="noStrike" u="none">
                <a:solidFill>
                  <a:srgbClr val="b2b2b2"/>
                </a:solidFill>
                <a:effectLst/>
                <a:uFillTx/>
                <a:latin typeface="Trebuchet MS"/>
                <a:ea typeface="Songti SC"/>
              </a:rPr>
              <a:t>Eye-Bot LIDAR</a:t>
            </a:r>
            <a:r>
              <a:rPr b="0" lang="en-GB" sz="1800" strike="noStrike" u="none">
                <a:solidFill>
                  <a:srgbClr val="b2b2b2"/>
                </a:solidFill>
                <a:effectLst/>
                <a:uFillTx/>
                <a:latin typeface="Trebuchet MS"/>
                <a:ea typeface="Songti SC"/>
              </a:rPr>
              <a:t>	</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85 feet, 9 in</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26.13 m</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PingFang SC"/>
              </a:rPr>
              <a:t>	</a:t>
            </a:r>
            <a:r>
              <a:rPr b="0" lang="en-GB" sz="1800" strike="noStrike" u="none">
                <a:solidFill>
                  <a:srgbClr val="b2b2b2"/>
                </a:solidFill>
                <a:effectLst/>
                <a:uFillTx/>
                <a:latin typeface="Trebuchet MS"/>
                <a:ea typeface="DejaVu Sans"/>
              </a:rPr>
              <a:t>Current Carnegie mount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Consensus: old mount about 23 m, new mount 26 m.</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Casts were sent around the world in the early 1900s.</a:t>
            </a:r>
            <a:endParaRPr b="0" lang="en-GB" sz="2600" strike="noStrike" u="none">
              <a:solidFill>
                <a:srgbClr val="000000"/>
              </a:solidFill>
              <a:effectLst/>
              <a:uFillTx/>
              <a:latin typeface="Arial"/>
            </a:endParaRPr>
          </a:p>
        </p:txBody>
      </p:sp>
      <p:graphicFrame>
        <p:nvGraphicFramePr>
          <p:cNvPr id="449" name=""/>
          <p:cNvGraphicFramePr/>
          <p:nvPr/>
        </p:nvGraphicFramePr>
        <p:xfrm>
          <a:off x="352800" y="1094760"/>
          <a:ext cx="9545400" cy="45079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trike="noStrike" u="none">
                          <a:solidFill>
                            <a:srgbClr val="000000"/>
                          </a:solidFill>
                          <a:effectLst/>
                          <a:uFillTx/>
                          <a:latin typeface="Trebuchet MS"/>
                        </a:rPr>
                        <a:t>Natural History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London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England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12 May 1905</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für Naturkunde 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13 May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National d’Histoire Naturelle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Paris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France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15 June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Kaiserliches und königliches naturhistorisches Hof-Museum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Vienna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Austria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24 September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Giovanni Capellini Museum for Paleontology and Geology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Bologna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Italy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27 October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The Imperial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St. Petersburg</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Russia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Early July 1910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Argentina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1912</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Nacional de Ciencias Naturales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Madrid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Spain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 December 1913</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Paleontología (UNAM)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Mexico City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Mexico</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trike="noStrike" u="none">
                          <a:solidFill>
                            <a:srgbClr val="000000"/>
                          </a:solidFill>
                          <a:effectLst/>
                          <a:uFillTx/>
                          <a:latin typeface="Trebuchet MS"/>
                        </a:rPr>
                        <a:t>Staatssammlung für Paläontologie und Geologie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Munich</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1934 (never mounted)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0" name="" descr=""/>
          <p:cNvPicPr/>
          <p:nvPr/>
        </p:nvPicPr>
        <p:blipFill>
          <a:blip r:embed="rId1"/>
          <a:stretch/>
        </p:blipFill>
        <p:spPr>
          <a:xfrm>
            <a:off x="0" y="0"/>
            <a:ext cx="10079280" cy="5668920"/>
          </a:xfrm>
          <a:prstGeom prst="rect">
            <a:avLst/>
          </a:prstGeom>
          <a:noFill/>
          <a:ln w="0">
            <a:noFill/>
          </a:ln>
        </p:spPr>
      </p:pic>
      <p:sp>
        <p:nvSpPr>
          <p:cNvPr id="451" name=""/>
          <p:cNvSpPr/>
          <p:nvPr/>
        </p:nvSpPr>
        <p:spPr>
          <a:xfrm>
            <a:off x="359640" y="359640"/>
            <a:ext cx="701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We’ve already seen the London cast (1905)</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2" name="" descr=""/>
          <p:cNvPicPr/>
          <p:nvPr/>
        </p:nvPicPr>
        <p:blipFill>
          <a:blip r:embed="rId1"/>
          <a:stretch/>
        </p:blipFill>
        <p:spPr>
          <a:xfrm>
            <a:off x="0" y="0"/>
            <a:ext cx="10079640" cy="5668200"/>
          </a:xfrm>
          <a:prstGeom prst="rect">
            <a:avLst/>
          </a:prstGeom>
          <a:noFill/>
          <a:ln w="0">
            <a:noFill/>
          </a:ln>
        </p:spPr>
      </p:pic>
      <p:sp>
        <p:nvSpPr>
          <p:cNvPr id="453" name=""/>
          <p:cNvSpPr/>
          <p:nvPr/>
        </p:nvSpPr>
        <p:spPr>
          <a:xfrm>
            <a:off x="359640" y="359640"/>
            <a:ext cx="377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Berlin cast (1908)</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33"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4" name="" descr=""/>
          <p:cNvPicPr/>
          <p:nvPr/>
        </p:nvPicPr>
        <p:blipFill>
          <a:blip r:embed="rId1"/>
          <a:stretch/>
        </p:blipFill>
        <p:spPr>
          <a:xfrm>
            <a:off x="-2880" y="0"/>
            <a:ext cx="10082160" cy="5669640"/>
          </a:xfrm>
          <a:prstGeom prst="rect">
            <a:avLst/>
          </a:prstGeom>
          <a:noFill/>
          <a:ln w="0">
            <a:noFill/>
          </a:ln>
        </p:spPr>
      </p:pic>
      <p:sp>
        <p:nvSpPr>
          <p:cNvPr id="455" name=""/>
          <p:cNvSpPr/>
          <p:nvPr/>
        </p:nvSpPr>
        <p:spPr>
          <a:xfrm>
            <a:off x="359640" y="359640"/>
            <a:ext cx="359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Paris cast (1908)</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6" name="" descr=""/>
          <p:cNvPicPr/>
          <p:nvPr/>
        </p:nvPicPr>
        <p:blipFill>
          <a:blip r:embed="rId1"/>
          <a:stretch/>
        </p:blipFill>
        <p:spPr>
          <a:xfrm>
            <a:off x="0" y="0"/>
            <a:ext cx="10082160" cy="5669640"/>
          </a:xfrm>
          <a:prstGeom prst="rect">
            <a:avLst/>
          </a:prstGeom>
          <a:noFill/>
          <a:ln w="0">
            <a:noFill/>
          </a:ln>
        </p:spPr>
      </p:pic>
      <p:sp>
        <p:nvSpPr>
          <p:cNvPr id="457" name=""/>
          <p:cNvSpPr/>
          <p:nvPr/>
        </p:nvSpPr>
        <p:spPr>
          <a:xfrm>
            <a:off x="359640" y="359640"/>
            <a:ext cx="377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Vienna cast (1909)</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8" name="" descr=""/>
          <p:cNvPicPr/>
          <p:nvPr/>
        </p:nvPicPr>
        <p:blipFill>
          <a:blip r:embed="rId1"/>
          <a:stretch/>
        </p:blipFill>
        <p:spPr>
          <a:xfrm>
            <a:off x="0" y="0"/>
            <a:ext cx="10082160" cy="5669640"/>
          </a:xfrm>
          <a:prstGeom prst="rect">
            <a:avLst/>
          </a:prstGeom>
          <a:noFill/>
          <a:ln w="0">
            <a:noFill/>
          </a:ln>
        </p:spPr>
      </p:pic>
      <p:sp>
        <p:nvSpPr>
          <p:cNvPr id="459" name=""/>
          <p:cNvSpPr/>
          <p:nvPr/>
        </p:nvSpPr>
        <p:spPr>
          <a:xfrm>
            <a:off x="359640" y="359640"/>
            <a:ext cx="395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Bologna cast (1909)</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0" name="" descr=""/>
          <p:cNvPicPr/>
          <p:nvPr/>
        </p:nvPicPr>
        <p:blipFill>
          <a:blip r:embed="rId1"/>
          <a:stretch/>
        </p:blipFill>
        <p:spPr>
          <a:xfrm>
            <a:off x="0" y="0"/>
            <a:ext cx="10082160" cy="5669640"/>
          </a:xfrm>
          <a:prstGeom prst="rect">
            <a:avLst/>
          </a:prstGeom>
          <a:noFill/>
          <a:ln w="0">
            <a:noFill/>
          </a:ln>
        </p:spPr>
      </p:pic>
      <p:sp>
        <p:nvSpPr>
          <p:cNvPr id="461" name=""/>
          <p:cNvSpPr/>
          <p:nvPr/>
        </p:nvSpPr>
        <p:spPr>
          <a:xfrm>
            <a:off x="359640" y="359640"/>
            <a:ext cx="395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Russian cast (1910)</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2" name="" descr=""/>
          <p:cNvPicPr/>
          <p:nvPr/>
        </p:nvPicPr>
        <p:blipFill>
          <a:blip r:embed="rId1"/>
          <a:stretch/>
        </p:blipFill>
        <p:spPr>
          <a:xfrm>
            <a:off x="720" y="0"/>
            <a:ext cx="10080720" cy="5668920"/>
          </a:xfrm>
          <a:prstGeom prst="rect">
            <a:avLst/>
          </a:prstGeom>
          <a:noFill/>
          <a:ln w="0">
            <a:noFill/>
          </a:ln>
        </p:spPr>
      </p:pic>
      <p:sp>
        <p:nvSpPr>
          <p:cNvPr id="463" name=""/>
          <p:cNvSpPr/>
          <p:nvPr/>
        </p:nvSpPr>
        <p:spPr>
          <a:xfrm>
            <a:off x="359640" y="359640"/>
            <a:ext cx="395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La Plata cast (1912)</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4" name="" descr=""/>
          <p:cNvPicPr/>
          <p:nvPr/>
        </p:nvPicPr>
        <p:blipFill>
          <a:blip r:embed="rId1"/>
          <a:stretch/>
        </p:blipFill>
        <p:spPr>
          <a:xfrm>
            <a:off x="0" y="1440"/>
            <a:ext cx="10079640" cy="5668200"/>
          </a:xfrm>
          <a:prstGeom prst="rect">
            <a:avLst/>
          </a:prstGeom>
          <a:noFill/>
          <a:ln w="0">
            <a:noFill/>
          </a:ln>
        </p:spPr>
      </p:pic>
      <p:sp>
        <p:nvSpPr>
          <p:cNvPr id="465" name=""/>
          <p:cNvSpPr/>
          <p:nvPr/>
        </p:nvSpPr>
        <p:spPr>
          <a:xfrm>
            <a:off x="359640" y="359640"/>
            <a:ext cx="395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Madrid cast (1913)</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Carnegie died in 1919</a:t>
            </a:r>
            <a:endParaRPr b="0" lang="en-GB" sz="2600" strike="noStrike" u="none">
              <a:solidFill>
                <a:srgbClr val="000000"/>
              </a:solidFill>
              <a:effectLst/>
              <a:uFillTx/>
              <a:latin typeface="Arial"/>
            </a:endParaRPr>
          </a:p>
        </p:txBody>
      </p:sp>
      <p:sp>
        <p:nvSpPr>
          <p:cNvPr id="467"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Broken by the outbreak of WWI.</a:t>
            </a:r>
            <a:endParaRPr b="0" lang="en-GB" sz="1800" strike="noStrike" u="none">
              <a:solidFill>
                <a:srgbClr val="000000"/>
              </a:solidFill>
              <a:effectLst/>
              <a:uFillTx/>
              <a:latin typeface="Arial"/>
            </a:endParaRPr>
          </a:p>
        </p:txBody>
      </p:sp>
      <p:pic>
        <p:nvPicPr>
          <p:cNvPr id="468" name="" descr=""/>
          <p:cNvPicPr/>
          <p:nvPr/>
        </p:nvPicPr>
        <p:blipFill>
          <a:blip r:embed="rId1"/>
          <a:stretch/>
        </p:blipFill>
        <p:spPr>
          <a:xfrm>
            <a:off x="5497200" y="0"/>
            <a:ext cx="4580280" cy="5667480"/>
          </a:xfrm>
          <a:prstGeom prst="rect">
            <a:avLst/>
          </a:prstGeom>
          <a:noFill/>
          <a:ln w="0">
            <a:noFill/>
          </a:ln>
        </p:spPr>
      </p:pic>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9" name="" descr=""/>
          <p:cNvPicPr/>
          <p:nvPr/>
        </p:nvPicPr>
        <p:blipFill>
          <a:blip r:embed="rId1"/>
          <a:stretch/>
        </p:blipFill>
        <p:spPr>
          <a:xfrm>
            <a:off x="-1440" y="0"/>
            <a:ext cx="10080720" cy="5668920"/>
          </a:xfrm>
          <a:prstGeom prst="rect">
            <a:avLst/>
          </a:prstGeom>
          <a:noFill/>
          <a:ln w="0">
            <a:noFill/>
          </a:ln>
        </p:spPr>
      </p:pic>
      <p:sp>
        <p:nvSpPr>
          <p:cNvPr id="470" name=""/>
          <p:cNvSpPr/>
          <p:nvPr/>
        </p:nvSpPr>
        <p:spPr>
          <a:xfrm>
            <a:off x="359640" y="359640"/>
            <a:ext cx="449928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The Mexico City cast (1930)</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Casts were sent around the world in the early 1900s.</a:t>
            </a:r>
            <a:endParaRPr b="0" lang="en-GB" sz="2600" strike="noStrike" u="none">
              <a:solidFill>
                <a:srgbClr val="000000"/>
              </a:solidFill>
              <a:effectLst/>
              <a:uFillTx/>
              <a:latin typeface="Arial"/>
            </a:endParaRPr>
          </a:p>
        </p:txBody>
      </p:sp>
      <p:graphicFrame>
        <p:nvGraphicFramePr>
          <p:cNvPr id="472" name=""/>
          <p:cNvGraphicFramePr/>
          <p:nvPr/>
        </p:nvGraphicFramePr>
        <p:xfrm>
          <a:off x="352800" y="1094760"/>
          <a:ext cx="9545400" cy="45079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trike="noStrike" u="none">
                          <a:solidFill>
                            <a:srgbClr val="000000"/>
                          </a:solidFill>
                          <a:effectLst/>
                          <a:uFillTx/>
                          <a:latin typeface="Trebuchet MS"/>
                        </a:rPr>
                        <a:t>Natural History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London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England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12 May 1905</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für Naturkunde 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13 May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National d’Histoire Naturelle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Paris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France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15 June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Kaiserliches und königliches naturhistorisches Hof-Museum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Vienna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Austria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24 September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Giovanni Capellini Museum for Paleontology and Geology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Bologna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Italy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27 October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The Imperial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St. Petersburg</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Russia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Early July 1910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Argentina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1912</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Nacional de Ciencias Naturales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Madrid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Spain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 December 1913</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Paleontología (UNAM)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Mexico City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Mexico</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trike="noStrike" u="none">
                          <a:solidFill>
                            <a:srgbClr val="000000"/>
                          </a:solidFill>
                          <a:effectLst/>
                          <a:uFillTx/>
                          <a:latin typeface="Trebuchet MS"/>
                        </a:rPr>
                        <a:t>Staatssammlung für Paläontologie und Geologie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Munich</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1934 (never mounted)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Casts were sent around the world in the early 1900s.</a:t>
            </a:r>
            <a:endParaRPr b="0" lang="en-GB" sz="2600" strike="noStrike" u="none">
              <a:solidFill>
                <a:srgbClr val="000000"/>
              </a:solidFill>
              <a:effectLst/>
              <a:uFillTx/>
              <a:latin typeface="Arial"/>
            </a:endParaRPr>
          </a:p>
        </p:txBody>
      </p:sp>
      <p:graphicFrame>
        <p:nvGraphicFramePr>
          <p:cNvPr id="474" name=""/>
          <p:cNvGraphicFramePr/>
          <p:nvPr/>
        </p:nvGraphicFramePr>
        <p:xfrm>
          <a:off x="352800" y="1094760"/>
          <a:ext cx="9545400" cy="45079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trike="noStrike" u="none">
                          <a:solidFill>
                            <a:srgbClr val="000000"/>
                          </a:solidFill>
                          <a:effectLst/>
                          <a:uFillTx/>
                          <a:latin typeface="Trebuchet MS"/>
                        </a:rPr>
                        <a:t>Natural History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London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England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12 May 1905</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für Naturkunde 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13 May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National d’Histoire Naturelle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Paris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France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15 June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Kaiserliches und königliches naturhistorisches Hof-Museum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Vienna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Austria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24 September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Giovanni Capellini Museum for Paleontology and Geology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Bologna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Italy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27 October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The Imperial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St. Petersburg</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Russia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Early July 1910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Argentina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1912</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Nacional de Ciencias Naturales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Madrid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Spain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 December 1913</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Paleontología (UNAM)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Mexico City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Mexico</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trike="noStrike" u="none">
                          <a:solidFill>
                            <a:srgbClr val="000000"/>
                          </a:solidFill>
                          <a:effectLst/>
                          <a:uFillTx/>
                          <a:latin typeface="Trebuchet MS"/>
                        </a:rPr>
                        <a:t>Staatssammlung für Paläontologie und Geologie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Munich</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1934 (never mounted)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
        <p:nvSpPr>
          <p:cNvPr id="475" name=""/>
          <p:cNvSpPr/>
          <p:nvPr/>
        </p:nvSpPr>
        <p:spPr>
          <a:xfrm>
            <a:off x="180000" y="5220000"/>
            <a:ext cx="9899640" cy="35892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35"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pic>
        <p:nvPicPr>
          <p:cNvPr id="136" name="" descr=""/>
          <p:cNvPicPr/>
          <p:nvPr/>
        </p:nvPicPr>
        <p:blipFill>
          <a:blip r:embed="rId1"/>
          <a:stretch/>
        </p:blipFill>
        <p:spPr>
          <a:xfrm>
            <a:off x="0" y="2556000"/>
            <a:ext cx="5040360" cy="2727000"/>
          </a:xfrm>
          <a:prstGeom prst="rect">
            <a:avLst/>
          </a:prstGeom>
          <a:noFill/>
          <a:ln w="0">
            <a:noFill/>
          </a:ln>
        </p:spPr>
      </p:pic>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6" name="" descr=""/>
          <p:cNvPicPr/>
          <p:nvPr/>
        </p:nvPicPr>
        <p:blipFill>
          <a:blip r:embed="rId1"/>
          <a:stretch/>
        </p:blipFill>
        <p:spPr>
          <a:xfrm>
            <a:off x="0" y="-5400"/>
            <a:ext cx="10079640" cy="5675040"/>
          </a:xfrm>
          <a:prstGeom prst="rect">
            <a:avLst/>
          </a:prstGeom>
          <a:noFill/>
          <a:ln w="0">
            <a:noFill/>
          </a:ln>
        </p:spPr>
      </p:pic>
      <p:sp>
        <p:nvSpPr>
          <p:cNvPr id="47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1934 was</a:t>
            </a:r>
            <a:endParaRPr b="0" lang="en-GB" sz="2600" strike="noStrike" u="none">
              <a:solidFill>
                <a:srgbClr val="000000"/>
              </a:solidFill>
              <a:effectLst/>
              <a:uFillTx/>
              <a:latin typeface="Arial"/>
            </a:endParaRPr>
          </a:p>
          <a:p>
            <a:pPr>
              <a:lnSpc>
                <a:spcPct val="100000"/>
              </a:lnSpc>
            </a:pPr>
            <a:r>
              <a:rPr b="1" lang="en-GB" sz="2600" strike="noStrike" u="none">
                <a:solidFill>
                  <a:srgbClr val="ffffff"/>
                </a:solidFill>
                <a:effectLst/>
                <a:uFillTx/>
                <a:latin typeface="Trebuchet MS"/>
                <a:ea typeface="DejaVu Sans"/>
              </a:rPr>
              <a:t>not a great</a:t>
            </a:r>
            <a:endParaRPr b="0" lang="en-GB" sz="2600" strike="noStrike" u="none">
              <a:solidFill>
                <a:srgbClr val="000000"/>
              </a:solidFill>
              <a:effectLst/>
              <a:uFillTx/>
              <a:latin typeface="Arial"/>
            </a:endParaRPr>
          </a:p>
          <a:p>
            <a:pPr>
              <a:lnSpc>
                <a:spcPct val="100000"/>
              </a:lnSpc>
            </a:pPr>
            <a:r>
              <a:rPr b="1" lang="en-GB" sz="2600" strike="noStrike" u="none">
                <a:solidFill>
                  <a:srgbClr val="ffffff"/>
                </a:solidFill>
                <a:effectLst/>
                <a:uFillTx/>
                <a:latin typeface="Trebuchet MS"/>
                <a:ea typeface="DejaVu Sans"/>
              </a:rPr>
              <a:t>time in</a:t>
            </a:r>
            <a:endParaRPr b="0" lang="en-GB" sz="2600" strike="noStrike" u="none">
              <a:solidFill>
                <a:srgbClr val="000000"/>
              </a:solidFill>
              <a:effectLst/>
              <a:uFillTx/>
              <a:latin typeface="Arial"/>
            </a:endParaRPr>
          </a:p>
          <a:p>
            <a:pPr>
              <a:lnSpc>
                <a:spcPct val="100000"/>
              </a:lnSpc>
            </a:pPr>
            <a:r>
              <a:rPr b="1" lang="en-GB" sz="2600" strike="noStrike" u="none">
                <a:solidFill>
                  <a:srgbClr val="ffffff"/>
                </a:solidFill>
                <a:effectLst/>
                <a:uFillTx/>
                <a:latin typeface="Trebuchet MS"/>
                <a:ea typeface="DejaVu Sans"/>
              </a:rPr>
              <a:t>Germany</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8" name="" descr=""/>
          <p:cNvPicPr/>
          <p:nvPr/>
        </p:nvPicPr>
        <p:blipFill>
          <a:blip r:embed="rId1"/>
          <a:stretch/>
        </p:blipFill>
        <p:spPr>
          <a:xfrm>
            <a:off x="0" y="0"/>
            <a:ext cx="10081800" cy="5669640"/>
          </a:xfrm>
          <a:prstGeom prst="rect">
            <a:avLst/>
          </a:prstGeom>
          <a:noFill/>
          <a:ln w="0">
            <a:noFill/>
          </a:ln>
        </p:spPr>
      </p:pic>
      <p:sp>
        <p:nvSpPr>
          <p:cNvPr id="47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trike="noStrike" u="none">
                <a:solidFill>
                  <a:srgbClr val="000099"/>
                </a:solidFill>
                <a:effectLst/>
                <a:uFillTx/>
                <a:latin typeface="Trebuchet MS"/>
                <a:ea typeface="DejaVu Sans"/>
              </a:rPr>
              <a:t>Spinosaurus aegyptiacus</a:t>
            </a:r>
            <a:r>
              <a:rPr b="1" lang="en-GB" sz="2600" strike="noStrike" u="none">
                <a:solidFill>
                  <a:srgbClr val="000099"/>
                </a:solidFill>
                <a:effectLst/>
                <a:uFillTx/>
                <a:latin typeface="Trebuchet MS"/>
                <a:ea typeface="DejaVu Sans"/>
              </a:rPr>
              <a:t> holotype BSP 1912 VIII 19</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0" name="" descr=""/>
          <p:cNvPicPr/>
          <p:nvPr/>
        </p:nvPicPr>
        <p:blipFill>
          <a:blip r:embed="rId1"/>
          <a:stretch/>
        </p:blipFill>
        <p:spPr>
          <a:xfrm>
            <a:off x="0" y="0"/>
            <a:ext cx="10081800" cy="5669640"/>
          </a:xfrm>
          <a:prstGeom prst="rect">
            <a:avLst/>
          </a:prstGeom>
          <a:noFill/>
          <a:ln w="0">
            <a:noFill/>
          </a:ln>
        </p:spPr>
      </p:pic>
      <p:sp>
        <p:nvSpPr>
          <p:cNvPr id="48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trike="noStrike" u="none">
                <a:solidFill>
                  <a:srgbClr val="000099"/>
                </a:solidFill>
                <a:effectLst/>
                <a:uFillTx/>
                <a:latin typeface="Trebuchet MS"/>
                <a:ea typeface="DejaVu Sans"/>
              </a:rPr>
              <a:t>Spinosaurus</a:t>
            </a:r>
            <a:r>
              <a:rPr b="1" lang="en-GB" sz="2600" strike="noStrike" u="none">
                <a:solidFill>
                  <a:srgbClr val="000099"/>
                </a:solidFill>
                <a:effectLst/>
                <a:uFillTx/>
                <a:latin typeface="Trebuchet MS"/>
                <a:ea typeface="DejaVu Sans"/>
              </a:rPr>
              <a:t> destroyed by allied bombs in April 1944</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2" name="" descr=""/>
          <p:cNvPicPr/>
          <p:nvPr/>
        </p:nvPicPr>
        <p:blipFill>
          <a:blip r:embed="rId1"/>
          <a:stretch/>
        </p:blipFill>
        <p:spPr>
          <a:xfrm>
            <a:off x="0" y="0"/>
            <a:ext cx="10081080" cy="5669640"/>
          </a:xfrm>
          <a:prstGeom prst="rect">
            <a:avLst/>
          </a:prstGeom>
          <a:noFill/>
          <a:ln w="0">
            <a:noFill/>
          </a:ln>
        </p:spPr>
      </p:pic>
      <p:sp>
        <p:nvSpPr>
          <p:cNvPr id="483" name=""/>
          <p:cNvSpPr/>
          <p:nvPr/>
        </p:nvSpPr>
        <p:spPr>
          <a:xfrm>
            <a:off x="3420000" y="359640"/>
            <a:ext cx="647928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trike="noStrike" u="none">
                <a:solidFill>
                  <a:srgbClr val="000099"/>
                </a:solidFill>
                <a:effectLst/>
                <a:uFillTx/>
                <a:latin typeface="Trebuchet MS"/>
                <a:ea typeface="DejaVu Sans"/>
              </a:rPr>
              <a:t>Diplodocus</a:t>
            </a:r>
            <a:r>
              <a:rPr b="1" lang="en-GB" sz="2600" strike="noStrike" u="none">
                <a:solidFill>
                  <a:srgbClr val="000099"/>
                </a:solidFill>
                <a:effectLst/>
                <a:uFillTx/>
                <a:latin typeface="Trebuchet MS"/>
                <a:ea typeface="DejaVu Sans"/>
              </a:rPr>
              <a:t> taken to abandoned convent</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4" name="" descr=""/>
          <p:cNvPicPr/>
          <p:nvPr/>
        </p:nvPicPr>
        <p:blipFill>
          <a:blip r:embed="rId1"/>
          <a:stretch/>
        </p:blipFill>
        <p:spPr>
          <a:xfrm>
            <a:off x="0" y="0"/>
            <a:ext cx="10081080" cy="5669640"/>
          </a:xfrm>
          <a:prstGeom prst="rect">
            <a:avLst/>
          </a:prstGeom>
          <a:noFill/>
          <a:ln w="0">
            <a:noFill/>
          </a:ln>
        </p:spPr>
      </p:pic>
      <p:pic>
        <p:nvPicPr>
          <p:cNvPr id="485" name="" descr=""/>
          <p:cNvPicPr/>
          <p:nvPr/>
        </p:nvPicPr>
        <p:blipFill>
          <a:blip r:embed="rId2"/>
          <a:stretch/>
        </p:blipFill>
        <p:spPr>
          <a:xfrm>
            <a:off x="3427200" y="2054880"/>
            <a:ext cx="1251720" cy="3372480"/>
          </a:xfrm>
          <a:prstGeom prst="rect">
            <a:avLst/>
          </a:prstGeom>
          <a:noFill/>
          <a:ln w="0">
            <a:noFill/>
          </a:ln>
        </p:spPr>
      </p:pic>
      <p:sp>
        <p:nvSpPr>
          <p:cNvPr id="486" name=""/>
          <p:cNvSpPr/>
          <p:nvPr/>
        </p:nvSpPr>
        <p:spPr>
          <a:xfrm flipH="1" flipV="1">
            <a:off x="2880000" y="2160000"/>
            <a:ext cx="2340000" cy="2700000"/>
          </a:xfrm>
          <a:prstGeom prst="line">
            <a:avLst/>
          </a:prstGeom>
          <a:ln w="216000">
            <a:solidFill>
              <a:srgbClr val="ff0000"/>
            </a:solidFill>
            <a:round/>
          </a:ln>
        </p:spPr>
        <p:style>
          <a:lnRef idx="0"/>
          <a:fillRef idx="0"/>
          <a:effectRef idx="0"/>
          <a:fontRef idx="minor"/>
        </p:style>
        <p:txBody>
          <a:bodyPr lIns="198000" rIns="198000" tIns="153000" bIns="153000" anchor="ctr">
            <a:noAutofit/>
          </a:bodyPr>
          <a:p>
            <a:endParaRPr b="0" lang="en-GB" sz="4800" strike="noStrike" u="none">
              <a:solidFill>
                <a:srgbClr val="ff0000"/>
              </a:solidFill>
              <a:effectLst/>
              <a:uFillTx/>
              <a:latin typeface="Trebuchet MS"/>
              <a:ea typeface="DejaVu Sans"/>
            </a:endParaRPr>
          </a:p>
        </p:txBody>
      </p:sp>
      <p:sp>
        <p:nvSpPr>
          <p:cNvPr id="487" name=""/>
          <p:cNvSpPr/>
          <p:nvPr/>
        </p:nvSpPr>
        <p:spPr>
          <a:xfrm flipV="1">
            <a:off x="2880000" y="2160000"/>
            <a:ext cx="2340000" cy="2700000"/>
          </a:xfrm>
          <a:prstGeom prst="line">
            <a:avLst/>
          </a:prstGeom>
          <a:ln w="216000">
            <a:solidFill>
              <a:srgbClr val="ff0000"/>
            </a:solidFill>
            <a:round/>
          </a:ln>
        </p:spPr>
        <p:style>
          <a:lnRef idx="0"/>
          <a:fillRef idx="0"/>
          <a:effectRef idx="0"/>
          <a:fontRef idx="minor"/>
        </p:style>
        <p:txBody>
          <a:bodyPr lIns="198000" rIns="198000" tIns="153000" bIns="153000" anchor="ctr">
            <a:noAutofit/>
          </a:bodyPr>
          <a:p>
            <a:endParaRPr b="0" lang="en-GB" sz="4800" strike="noStrike" u="none">
              <a:solidFill>
                <a:srgbClr val="ff0000"/>
              </a:solidFill>
              <a:effectLst/>
              <a:uFillTx/>
              <a:latin typeface="Trebuchet MS"/>
              <a:ea typeface="DejaVu Sans"/>
            </a:endParaRPr>
          </a:p>
        </p:txBody>
      </p:sp>
      <p:sp>
        <p:nvSpPr>
          <p:cNvPr id="488" name=""/>
          <p:cNvSpPr/>
          <p:nvPr/>
        </p:nvSpPr>
        <p:spPr>
          <a:xfrm>
            <a:off x="3420000" y="359640"/>
            <a:ext cx="647928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trike="noStrike" u="none">
                <a:solidFill>
                  <a:srgbClr val="000099"/>
                </a:solidFill>
                <a:effectLst/>
                <a:uFillTx/>
                <a:latin typeface="Trebuchet MS"/>
                <a:ea typeface="DejaVu Sans"/>
              </a:rPr>
              <a:t>Diplodocus</a:t>
            </a:r>
            <a:r>
              <a:rPr b="1" lang="en-GB" sz="2600" strike="noStrike" u="none">
                <a:solidFill>
                  <a:srgbClr val="000099"/>
                </a:solidFill>
                <a:effectLst/>
                <a:uFillTx/>
                <a:latin typeface="Trebuchet MS"/>
                <a:ea typeface="DejaVu Sans"/>
              </a:rPr>
              <a:t> taken to abandoned convent</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9" name="" descr=""/>
          <p:cNvPicPr/>
          <p:nvPr/>
        </p:nvPicPr>
        <p:blipFill>
          <a:blip r:embed="rId1"/>
          <a:stretch/>
        </p:blipFill>
        <p:spPr>
          <a:xfrm>
            <a:off x="0" y="0"/>
            <a:ext cx="10081080" cy="5669640"/>
          </a:xfrm>
          <a:prstGeom prst="rect">
            <a:avLst/>
          </a:prstGeom>
          <a:noFill/>
          <a:ln w="0">
            <a:noFill/>
          </a:ln>
        </p:spPr>
      </p:pic>
      <p:sp>
        <p:nvSpPr>
          <p:cNvPr id="490" name=""/>
          <p:cNvSpPr/>
          <p:nvPr/>
        </p:nvSpPr>
        <p:spPr>
          <a:xfrm>
            <a:off x="4679640" y="359640"/>
            <a:ext cx="521928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 and the documentation lost</a:t>
            </a:r>
            <a:endParaRPr b="0" lang="en-GB" sz="2600" strike="noStrike" u="none">
              <a:solidFill>
                <a:srgbClr val="000000"/>
              </a:solidFill>
              <a:effectLst/>
              <a:uFillTx/>
              <a:latin typeface="Arial"/>
            </a:endParaRPr>
          </a:p>
        </p:txBody>
      </p:sp>
      <p:pic>
        <p:nvPicPr>
          <p:cNvPr id="491" name="" descr=""/>
          <p:cNvPicPr/>
          <p:nvPr/>
        </p:nvPicPr>
        <p:blipFill>
          <a:blip r:embed="rId2"/>
          <a:stretch/>
        </p:blipFill>
        <p:spPr>
          <a:xfrm>
            <a:off x="2474280" y="2664000"/>
            <a:ext cx="2924640" cy="1778760"/>
          </a:xfrm>
          <a:prstGeom prst="rect">
            <a:avLst/>
          </a:prstGeom>
          <a:noFill/>
          <a:ln w="0">
            <a:noFill/>
          </a:ln>
        </p:spPr>
      </p:pic>
      <p:sp>
        <p:nvSpPr>
          <p:cNvPr id="492" name=""/>
          <p:cNvSpPr/>
          <p:nvPr/>
        </p:nvSpPr>
        <p:spPr>
          <a:xfrm flipH="1" flipV="1">
            <a:off x="2880000" y="2160000"/>
            <a:ext cx="2340000" cy="2700000"/>
          </a:xfrm>
          <a:prstGeom prst="line">
            <a:avLst/>
          </a:prstGeom>
          <a:ln w="216000">
            <a:solidFill>
              <a:srgbClr val="ff0000"/>
            </a:solidFill>
            <a:round/>
          </a:ln>
        </p:spPr>
        <p:style>
          <a:lnRef idx="0"/>
          <a:fillRef idx="0"/>
          <a:effectRef idx="0"/>
          <a:fontRef idx="minor"/>
        </p:style>
        <p:txBody>
          <a:bodyPr lIns="198000" rIns="198000" tIns="153000" bIns="153000" anchor="ctr">
            <a:noAutofit/>
          </a:bodyPr>
          <a:p>
            <a:endParaRPr b="0" lang="en-GB" sz="4800" strike="noStrike" u="none">
              <a:solidFill>
                <a:srgbClr val="ff0000"/>
              </a:solidFill>
              <a:effectLst/>
              <a:uFillTx/>
              <a:latin typeface="Trebuchet MS"/>
              <a:ea typeface="DejaVu Sans"/>
            </a:endParaRPr>
          </a:p>
        </p:txBody>
      </p:sp>
      <p:sp>
        <p:nvSpPr>
          <p:cNvPr id="493" name=""/>
          <p:cNvSpPr/>
          <p:nvPr/>
        </p:nvSpPr>
        <p:spPr>
          <a:xfrm flipV="1">
            <a:off x="2880000" y="2160000"/>
            <a:ext cx="2340000" cy="2700000"/>
          </a:xfrm>
          <a:prstGeom prst="line">
            <a:avLst/>
          </a:prstGeom>
          <a:ln w="216000">
            <a:solidFill>
              <a:srgbClr val="ff0000"/>
            </a:solidFill>
            <a:round/>
          </a:ln>
        </p:spPr>
        <p:style>
          <a:lnRef idx="0"/>
          <a:fillRef idx="0"/>
          <a:effectRef idx="0"/>
          <a:fontRef idx="minor"/>
        </p:style>
        <p:txBody>
          <a:bodyPr lIns="198000" rIns="198000" tIns="153000" bIns="153000" anchor="ctr">
            <a:noAutofit/>
          </a:bodyPr>
          <a:p>
            <a:endParaRPr b="0" lang="en-GB" sz="4800" strike="noStrike" u="none">
              <a:solidFill>
                <a:srgbClr val="ff0000"/>
              </a:solidFill>
              <a:effectLst/>
              <a:uFillTx/>
              <a:latin typeface="Trebuchet MS"/>
              <a:ea typeface="DejaVu Sans"/>
            </a:endParaRPr>
          </a:p>
        </p:txBody>
      </p:sp>
    </p:spTree>
  </p:cSld>
  <mc:AlternateContent>
    <mc:Choice Requires="p14">
      <p:transition spd="slow" p14:dur="2000"/>
    </mc:Choice>
    <mc:Fallback>
      <p:transition spd="slow"/>
    </mc:Fallback>
  </mc:AlternateContent>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4" name="" descr=""/>
          <p:cNvPicPr/>
          <p:nvPr/>
        </p:nvPicPr>
        <p:blipFill>
          <a:blip r:embed="rId1"/>
          <a:stretch/>
        </p:blipFill>
        <p:spPr>
          <a:xfrm>
            <a:off x="0" y="0"/>
            <a:ext cx="10081080" cy="5669640"/>
          </a:xfrm>
          <a:prstGeom prst="rect">
            <a:avLst/>
          </a:prstGeom>
          <a:noFill/>
          <a:ln w="0">
            <a:noFill/>
          </a:ln>
        </p:spPr>
      </p:pic>
      <p:sp>
        <p:nvSpPr>
          <p:cNvPr id="495" name=""/>
          <p:cNvSpPr/>
          <p:nvPr/>
        </p:nvSpPr>
        <p:spPr>
          <a:xfrm>
            <a:off x="4679640" y="359640"/>
            <a:ext cx="521928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Hippie parties in the 1960s</a:t>
            </a:r>
            <a:endParaRPr b="0" lang="en-GB" sz="2600" strike="noStrike" u="none">
              <a:solidFill>
                <a:srgbClr val="000000"/>
              </a:solidFill>
              <a:effectLst/>
              <a:uFillTx/>
              <a:latin typeface="Arial"/>
            </a:endParaRPr>
          </a:p>
        </p:txBody>
      </p:sp>
      <p:pic>
        <p:nvPicPr>
          <p:cNvPr id="496" name="" descr=""/>
          <p:cNvPicPr/>
          <p:nvPr/>
        </p:nvPicPr>
        <p:blipFill>
          <a:blip r:embed="rId2"/>
          <a:stretch/>
        </p:blipFill>
        <p:spPr>
          <a:xfrm>
            <a:off x="2741400" y="1399320"/>
            <a:ext cx="1635120" cy="3895560"/>
          </a:xfrm>
          <a:prstGeom prst="rect">
            <a:avLst/>
          </a:prstGeom>
          <a:noFill/>
          <a:ln w="0">
            <a:noFill/>
          </a:ln>
        </p:spPr>
      </p:pic>
      <p:pic>
        <p:nvPicPr>
          <p:cNvPr id="497" name="" descr=""/>
          <p:cNvPicPr/>
          <p:nvPr/>
        </p:nvPicPr>
        <p:blipFill>
          <a:blip r:embed="rId3"/>
          <a:stretch/>
        </p:blipFill>
        <p:spPr>
          <a:xfrm>
            <a:off x="3709800" y="1503360"/>
            <a:ext cx="1869120" cy="3895560"/>
          </a:xfrm>
          <a:prstGeom prst="rect">
            <a:avLst/>
          </a:prstGeom>
          <a:noFill/>
          <a:ln w="0">
            <a:noFill/>
          </a:ln>
        </p:spPr>
      </p:pic>
    </p:spTree>
  </p:cSld>
  <mc:AlternateContent>
    <mc:Choice Requires="p14">
      <p:transition spd="slow" p14:dur="2000"/>
    </mc:Choice>
    <mc:Fallback>
      <p:transition spd="slow"/>
    </mc:Fallback>
  </mc:AlternateContent>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Casts were sent around the world in the early 1900s.</a:t>
            </a:r>
            <a:endParaRPr b="0" lang="en-GB" sz="2600" strike="noStrike" u="none">
              <a:solidFill>
                <a:srgbClr val="000000"/>
              </a:solidFill>
              <a:effectLst/>
              <a:uFillTx/>
              <a:latin typeface="Arial"/>
            </a:endParaRPr>
          </a:p>
        </p:txBody>
      </p:sp>
      <p:graphicFrame>
        <p:nvGraphicFramePr>
          <p:cNvPr id="499" name=""/>
          <p:cNvGraphicFramePr/>
          <p:nvPr/>
        </p:nvGraphicFramePr>
        <p:xfrm>
          <a:off x="352800" y="1094760"/>
          <a:ext cx="9545400" cy="45079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trike="noStrike" u="none">
                          <a:solidFill>
                            <a:srgbClr val="000000"/>
                          </a:solidFill>
                          <a:effectLst/>
                          <a:uFillTx/>
                          <a:latin typeface="Trebuchet MS"/>
                        </a:rPr>
                        <a:t>Natural History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London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England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12 May 1905</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für Naturkunde 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13 May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National d’Histoire Naturelle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Paris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France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15 June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Kaiserliches und königliches naturhistorisches Hof-Museum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Vienna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Austria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24 September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Giovanni Capellini Museum for Paleontology and Geology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Bologna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Italy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27 October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The Imperial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St. Petersburg</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Russia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Early July 1910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Argentina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1912</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Nacional de Ciencias Naturales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Madrid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Spain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 December 1913</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Paleontología (UNAM)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Mexico City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Mexico</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trike="noStrike" u="none">
                          <a:solidFill>
                            <a:srgbClr val="000000"/>
                          </a:solidFill>
                          <a:effectLst/>
                          <a:uFillTx/>
                          <a:latin typeface="Trebuchet MS"/>
                        </a:rPr>
                        <a:t>Staatssammlung für Paläontologie und Geologie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Munich</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1934 (never mounted)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Casts were sent around the world in the early 1900s.</a:t>
            </a:r>
            <a:endParaRPr b="0" lang="en-GB" sz="2600" strike="noStrike" u="none">
              <a:solidFill>
                <a:srgbClr val="000000"/>
              </a:solidFill>
              <a:effectLst/>
              <a:uFillTx/>
              <a:latin typeface="Arial"/>
            </a:endParaRPr>
          </a:p>
        </p:txBody>
      </p:sp>
      <p:graphicFrame>
        <p:nvGraphicFramePr>
          <p:cNvPr id="501" name=""/>
          <p:cNvGraphicFramePr/>
          <p:nvPr/>
        </p:nvGraphicFramePr>
        <p:xfrm>
          <a:off x="352800" y="1094760"/>
          <a:ext cx="9545400" cy="45079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trike="noStrike" u="none">
                          <a:solidFill>
                            <a:srgbClr val="000000"/>
                          </a:solidFill>
                          <a:effectLst/>
                          <a:uFillTx/>
                          <a:latin typeface="Trebuchet MS"/>
                        </a:rPr>
                        <a:t>Natural History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London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England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12 May 1905</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für Naturkunde 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13 May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National d’Histoire Naturelle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Paris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France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15 June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Kaiserliches und königliches naturhistorisches Hof-Museum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Vienna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Austria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24 September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Giovanni Capellini Museum for Paleontology and Geology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Bologna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Italy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27 October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The Imperial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St. Petersburg</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Russia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Early July 1910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Argentina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1912</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Nacional de Ciencias Naturales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Madrid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Spain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 December 1913</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Paleontología (UNAM)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Mexico City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Mexico</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trike="noStrike" u="none">
                          <a:solidFill>
                            <a:srgbClr val="000000"/>
                          </a:solidFill>
                          <a:effectLst/>
                          <a:uFillTx/>
                          <a:latin typeface="Trebuchet MS"/>
                        </a:rPr>
                        <a:t>Staatssammlung für Paläontologie und Geologie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Munich</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1934 (never mounted)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
        <p:nvSpPr>
          <p:cNvPr id="502" name=""/>
          <p:cNvSpPr/>
          <p:nvPr/>
        </p:nvSpPr>
        <p:spPr>
          <a:xfrm>
            <a:off x="0" y="0"/>
            <a:ext cx="10077840" cy="5667840"/>
          </a:xfrm>
          <a:prstGeom prst="rect">
            <a:avLst/>
          </a:prstGeom>
          <a:solidFill>
            <a:srgbClr val="ffffff">
              <a:alpha val="67000"/>
            </a:srgbClr>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503" name=""/>
          <p:cNvSpPr/>
          <p:nvPr/>
        </p:nvSpPr>
        <p:spPr>
          <a:xfrm rot="20914200">
            <a:off x="1851120" y="2115000"/>
            <a:ext cx="5995080" cy="14497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GB" sz="4800" strike="noStrike" u="none">
                <a:solidFill>
                  <a:srgbClr val="c9211e"/>
                </a:solidFill>
                <a:effectLst/>
                <a:uFillTx/>
                <a:latin typeface="Arial"/>
                <a:ea typeface="DejaVu Sans"/>
              </a:rPr>
              <a:t>Molds unused since</a:t>
            </a:r>
            <a:endParaRPr b="0" lang="en-GB" sz="4800" strike="noStrike" u="none">
              <a:solidFill>
                <a:srgbClr val="000000"/>
              </a:solidFill>
              <a:effectLst/>
              <a:uFillTx/>
              <a:latin typeface="Arial"/>
            </a:endParaRPr>
          </a:p>
          <a:p>
            <a:pPr algn="ctr">
              <a:lnSpc>
                <a:spcPct val="100000"/>
              </a:lnSpc>
            </a:pPr>
            <a:r>
              <a:rPr b="1" lang="en-GB" sz="4800" strike="noStrike" u="none">
                <a:solidFill>
                  <a:srgbClr val="c9211e"/>
                </a:solidFill>
                <a:effectLst/>
                <a:uFillTx/>
                <a:latin typeface="Arial"/>
                <a:ea typeface="DejaVu Sans"/>
              </a:rPr>
              <a:t>1930 or even 1910.</a:t>
            </a:r>
            <a:endParaRPr b="0" lang="en-GB" sz="4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Episode IV:</a:t>
            </a:r>
            <a:br>
              <a:rPr sz="2600"/>
            </a:br>
            <a:r>
              <a:rPr b="1" lang="en-GB" sz="2600" strike="noStrike" u="none">
                <a:solidFill>
                  <a:srgbClr val="000099"/>
                </a:solidFill>
                <a:effectLst/>
                <a:uFillTx/>
                <a:latin typeface="Trebuchet MS"/>
                <a:ea typeface="DejaVu Sans"/>
              </a:rPr>
              <a:t>A New Hope</a:t>
            </a:r>
            <a:endParaRPr b="0" lang="en-GB" sz="2600" strike="noStrike" u="none">
              <a:solidFill>
                <a:srgbClr val="000000"/>
              </a:solidFill>
              <a:effectLst/>
              <a:uFillTx/>
              <a:latin typeface="Arial"/>
            </a:endParaRPr>
          </a:p>
        </p:txBody>
      </p:sp>
      <p:sp>
        <p:nvSpPr>
          <p:cNvPr id="505" name=""/>
          <p:cNvSpPr/>
          <p:nvPr/>
        </p:nvSpPr>
        <p:spPr>
          <a:xfrm>
            <a:off x="359640" y="1439640"/>
            <a:ext cx="9353520" cy="3055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In 1952,</a:t>
            </a:r>
            <a:br>
              <a:rPr sz="1800"/>
            </a:br>
            <a:r>
              <a:rPr b="0" lang="en-GB" sz="1800" strike="noStrike" u="none">
                <a:solidFill>
                  <a:srgbClr val="000000"/>
                </a:solidFill>
                <a:effectLst/>
                <a:uFillTx/>
                <a:latin typeface="Trebuchet MS"/>
                <a:ea typeface="DejaVu Sans"/>
              </a:rPr>
              <a:t>Carnegie curator</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LeRoy “Pop” Kay</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donated the molds</a:t>
            </a:r>
            <a:br>
              <a:rPr sz="1800"/>
            </a:br>
            <a:r>
              <a:rPr b="0" lang="en-GB" sz="1800" strike="noStrike" u="none">
                <a:solidFill>
                  <a:srgbClr val="000000"/>
                </a:solidFill>
                <a:effectLst/>
                <a:uFillTx/>
                <a:latin typeface="Trebuchet MS"/>
                <a:ea typeface="DejaVu Sans"/>
              </a:rPr>
              <a:t>to the Field House</a:t>
            </a:r>
            <a:br>
              <a:rPr sz="1800"/>
            </a:br>
            <a:r>
              <a:rPr b="0" lang="en-GB" sz="1800" strike="noStrike" u="none">
                <a:solidFill>
                  <a:srgbClr val="000000"/>
                </a:solidFill>
                <a:effectLst/>
                <a:uFillTx/>
                <a:latin typeface="Trebuchet MS"/>
                <a:ea typeface="DejaVu Sans"/>
              </a:rPr>
              <a:t>in Vernal.</a:t>
            </a:r>
            <a:endParaRPr b="0" lang="en-GB" sz="1800" strike="noStrike" u="none">
              <a:solidFill>
                <a:srgbClr val="000000"/>
              </a:solidFill>
              <a:effectLst/>
              <a:uFillTx/>
              <a:latin typeface="Arial"/>
            </a:endParaRPr>
          </a:p>
        </p:txBody>
      </p:sp>
      <p:pic>
        <p:nvPicPr>
          <p:cNvPr id="506" name="" descr=""/>
          <p:cNvPicPr/>
          <p:nvPr/>
        </p:nvPicPr>
        <p:blipFill>
          <a:blip r:embed="rId1"/>
          <a:stretch/>
        </p:blipFill>
        <p:spPr>
          <a:xfrm>
            <a:off x="2874240" y="0"/>
            <a:ext cx="7201440" cy="566568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38"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pic>
        <p:nvPicPr>
          <p:cNvPr id="139" name="" descr=""/>
          <p:cNvPicPr/>
          <p:nvPr/>
        </p:nvPicPr>
        <p:blipFill>
          <a:blip r:embed="rId1"/>
          <a:stretch/>
        </p:blipFill>
        <p:spPr>
          <a:xfrm>
            <a:off x="496080" y="2705760"/>
            <a:ext cx="9087840" cy="2855520"/>
          </a:xfrm>
          <a:prstGeom prst="rect">
            <a:avLst/>
          </a:prstGeom>
          <a:noFill/>
          <a:ln w="0">
            <a:noFill/>
          </a:ln>
        </p:spPr>
      </p:pic>
    </p:spTree>
  </p:cSld>
  <mc:AlternateContent>
    <mc:Choice Requires="p14">
      <p:transition spd="slow" p14:dur="2000"/>
    </mc:Choice>
    <mc:Fallback>
      <p:transition spd="slow"/>
    </mc:Fallback>
  </mc:AlternateContent>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Untermanns</a:t>
            </a:r>
            <a:endParaRPr b="0" lang="en-GB" sz="2600" strike="noStrike" u="none">
              <a:solidFill>
                <a:srgbClr val="000000"/>
              </a:solidFill>
              <a:effectLst/>
              <a:uFillTx/>
              <a:latin typeface="Arial"/>
            </a:endParaRPr>
          </a:p>
        </p:txBody>
      </p:sp>
      <p:sp>
        <p:nvSpPr>
          <p:cNvPr id="508"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Ernest Untermann,</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Museum Director.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 and —</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Billie Untermann,</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Staff Scientist.</a:t>
            </a:r>
            <a:endParaRPr b="0" lang="en-GB" sz="1800" strike="noStrike" u="none">
              <a:solidFill>
                <a:srgbClr val="000000"/>
              </a:solidFill>
              <a:effectLst/>
              <a:uFillTx/>
              <a:latin typeface="Arial"/>
            </a:endParaRPr>
          </a:p>
        </p:txBody>
      </p:sp>
      <p:pic>
        <p:nvPicPr>
          <p:cNvPr id="509" name="" descr=""/>
          <p:cNvPicPr/>
          <p:nvPr/>
        </p:nvPicPr>
        <p:blipFill>
          <a:blip r:embed="rId1"/>
          <a:stretch/>
        </p:blipFill>
        <p:spPr>
          <a:xfrm>
            <a:off x="2778480" y="0"/>
            <a:ext cx="7656840" cy="5665680"/>
          </a:xfrm>
          <a:prstGeom prst="rect">
            <a:avLst/>
          </a:prstGeom>
          <a:noFill/>
          <a:ln w="0">
            <a:noFill/>
          </a:ln>
        </p:spPr>
      </p:pic>
    </p:spTree>
  </p:cSld>
  <mc:AlternateContent>
    <mc:Choice Requires="p14">
      <p:transition spd="slow" p14:dur="2000"/>
    </mc:Choice>
    <mc:Fallback>
      <p:transition spd="slow"/>
    </mc:Fallback>
  </mc:AlternateContent>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Assembling</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the</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concrete</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cast</a:t>
            </a:r>
            <a:endParaRPr b="0" lang="en-GB" sz="2600" strike="noStrike" u="none">
              <a:solidFill>
                <a:srgbClr val="000000"/>
              </a:solidFill>
              <a:effectLst/>
              <a:uFillTx/>
              <a:latin typeface="Arial"/>
            </a:endParaRPr>
          </a:p>
        </p:txBody>
      </p:sp>
      <p:sp>
        <p:nvSpPr>
          <p:cNvPr id="511" name=""/>
          <p:cNvSpPr/>
          <p:nvPr/>
        </p:nvSpPr>
        <p:spPr>
          <a:xfrm>
            <a:off x="359640" y="2735640"/>
            <a:ext cx="9353520" cy="2155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Ernest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Billie</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512" name="" descr=""/>
          <p:cNvPicPr/>
          <p:nvPr/>
        </p:nvPicPr>
        <p:blipFill>
          <a:blip r:embed="rId1"/>
          <a:stretch/>
        </p:blipFill>
        <p:spPr>
          <a:xfrm>
            <a:off x="2339640" y="-19080"/>
            <a:ext cx="7735680" cy="5685120"/>
          </a:xfrm>
          <a:prstGeom prst="rect">
            <a:avLst/>
          </a:prstGeom>
          <a:noFill/>
          <a:ln w="0">
            <a:noFill/>
          </a:ln>
        </p:spPr>
      </p:pic>
      <p:sp>
        <p:nvSpPr>
          <p:cNvPr id="513" name=""/>
          <p:cNvSpPr/>
          <p:nvPr/>
        </p:nvSpPr>
        <p:spPr>
          <a:xfrm>
            <a:off x="1259640" y="2915280"/>
            <a:ext cx="1800000" cy="540000"/>
          </a:xfrm>
          <a:prstGeom prst="line">
            <a:avLst/>
          </a:prstGeom>
          <a:ln w="36000">
            <a:solidFill>
              <a:srgbClr val="cc0000"/>
            </a:solidFill>
            <a:round/>
            <a:tailEnd len="med" type="triangle" w="med"/>
          </a:ln>
        </p:spPr>
        <p:style>
          <a:lnRef idx="0"/>
          <a:fillRef idx="0"/>
          <a:effectRef idx="0"/>
          <a:fontRef idx="minor"/>
        </p:style>
        <p:txBody>
          <a:bodyPr lIns="108000" rIns="108000" tIns="63000" bIns="63000" anchor="ctr">
            <a:noAutofit/>
          </a:bodyPr>
          <a:p>
            <a:endParaRPr b="0" lang="en-GB" sz="1800" strike="noStrike" u="none">
              <a:solidFill>
                <a:srgbClr val="000000"/>
              </a:solidFill>
              <a:effectLst/>
              <a:uFillTx/>
              <a:latin typeface="Arial"/>
              <a:ea typeface="DejaVu Sans"/>
            </a:endParaRPr>
          </a:p>
        </p:txBody>
      </p:sp>
      <p:sp>
        <p:nvSpPr>
          <p:cNvPr id="514" name=""/>
          <p:cNvSpPr/>
          <p:nvPr/>
        </p:nvSpPr>
        <p:spPr>
          <a:xfrm>
            <a:off x="1259640" y="3599280"/>
            <a:ext cx="2699640" cy="720000"/>
          </a:xfrm>
          <a:prstGeom prst="line">
            <a:avLst/>
          </a:prstGeom>
          <a:ln w="36000">
            <a:solidFill>
              <a:srgbClr val="cc0000"/>
            </a:solidFill>
            <a:round/>
            <a:tailEnd len="med" type="triangle" w="med"/>
          </a:ln>
        </p:spPr>
        <p:style>
          <a:lnRef idx="0"/>
          <a:fillRef idx="0"/>
          <a:effectRef idx="0"/>
          <a:fontRef idx="minor"/>
        </p:style>
        <p:txBody>
          <a:bodyPr lIns="108000" rIns="108000" tIns="63000" bIns="63000" anchor="ctr">
            <a:noAutofit/>
          </a:bodyPr>
          <a:p>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Assembling</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the</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concrete</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cast</a:t>
            </a:r>
            <a:endParaRPr b="0" lang="en-GB" sz="2600" strike="noStrike" u="none">
              <a:solidFill>
                <a:srgbClr val="000000"/>
              </a:solidFill>
              <a:effectLst/>
              <a:uFillTx/>
              <a:latin typeface="Arial"/>
            </a:endParaRPr>
          </a:p>
        </p:txBody>
      </p:sp>
      <p:pic>
        <p:nvPicPr>
          <p:cNvPr id="516" name="" descr=""/>
          <p:cNvPicPr/>
          <p:nvPr/>
        </p:nvPicPr>
        <p:blipFill>
          <a:blip r:embed="rId1"/>
          <a:stretch/>
        </p:blipFill>
        <p:spPr>
          <a:xfrm>
            <a:off x="2519640" y="28440"/>
            <a:ext cx="7556040" cy="5636880"/>
          </a:xfrm>
          <a:prstGeom prst="rect">
            <a:avLst/>
          </a:prstGeom>
          <a:noFill/>
          <a:ln w="0">
            <a:noFill/>
          </a:ln>
        </p:spPr>
      </p:pic>
    </p:spTree>
  </p:cSld>
  <mc:AlternateContent>
    <mc:Choice Requires="p14">
      <p:transition spd="slow" p14:dur="2000"/>
    </mc:Choice>
    <mc:Fallback>
      <p:transition spd="slow"/>
    </mc:Fallback>
  </mc:AlternateContent>
</p:sld>
</file>

<file path=ppt/slides/slide1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Cultural</a:t>
            </a:r>
            <a:br>
              <a:rPr sz="2600"/>
            </a:br>
            <a:r>
              <a:rPr b="1" lang="en-GB" sz="2600" strike="noStrike" u="none">
                <a:solidFill>
                  <a:srgbClr val="000099"/>
                </a:solidFill>
                <a:effectLst/>
                <a:uFillTx/>
                <a:latin typeface="Trebuchet MS"/>
                <a:ea typeface="DejaVu Sans"/>
              </a:rPr>
              <a:t>icon of</a:t>
            </a:r>
            <a:br>
              <a:rPr sz="2600"/>
            </a:br>
            <a:r>
              <a:rPr b="1" lang="en-GB" sz="2600" strike="noStrike" u="none">
                <a:solidFill>
                  <a:srgbClr val="000099"/>
                </a:solidFill>
                <a:effectLst/>
                <a:uFillTx/>
                <a:latin typeface="Trebuchet MS"/>
                <a:ea typeface="DejaVu Sans"/>
              </a:rPr>
              <a:t>Utah</a:t>
            </a:r>
            <a:br>
              <a:rPr sz="2600"/>
            </a:br>
            <a:br>
              <a:rPr sz="2600"/>
            </a:br>
            <a:r>
              <a:rPr b="1" lang="en-GB" sz="2600" strike="noStrike" u="none">
                <a:solidFill>
                  <a:srgbClr val="000099"/>
                </a:solidFill>
                <a:effectLst/>
                <a:uFillTx/>
                <a:latin typeface="Trebuchet MS"/>
                <a:ea typeface="DejaVu Sans"/>
              </a:rPr>
              <a:t>1957–89</a:t>
            </a:r>
            <a:endParaRPr b="0" lang="en-GB" sz="2600" strike="noStrike" u="none">
              <a:solidFill>
                <a:srgbClr val="000000"/>
              </a:solidFill>
              <a:effectLst/>
              <a:uFillTx/>
              <a:latin typeface="Arial"/>
            </a:endParaRPr>
          </a:p>
        </p:txBody>
      </p:sp>
      <p:pic>
        <p:nvPicPr>
          <p:cNvPr id="518" name="" descr=""/>
          <p:cNvPicPr/>
          <p:nvPr/>
        </p:nvPicPr>
        <p:blipFill>
          <a:blip r:embed="rId1"/>
          <a:stretch/>
        </p:blipFill>
        <p:spPr>
          <a:xfrm>
            <a:off x="2025000" y="0"/>
            <a:ext cx="8050320" cy="5665680"/>
          </a:xfrm>
          <a:prstGeom prst="rect">
            <a:avLst/>
          </a:prstGeom>
          <a:noFill/>
          <a:ln w="0">
            <a:noFill/>
          </a:ln>
        </p:spPr>
      </p:pic>
    </p:spTree>
  </p:cSld>
  <mc:AlternateContent>
    <mc:Choice Requires="p14">
      <p:transition spd="slow" p14:dur="2000"/>
    </mc:Choice>
    <mc:Fallback>
      <p:transition spd="slow"/>
    </mc:Fallback>
  </mc:AlternateContent>
</p:sld>
</file>

<file path=ppt/slides/slide1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 cultural icon of Utah</a:t>
            </a:r>
            <a:endParaRPr b="0" lang="en-GB" sz="2600" strike="noStrike" u="none">
              <a:solidFill>
                <a:srgbClr val="000000"/>
              </a:solidFill>
              <a:effectLst/>
              <a:uFillTx/>
              <a:latin typeface="Arial"/>
            </a:endParaRPr>
          </a:p>
        </p:txBody>
      </p:sp>
      <p:sp>
        <p:nvSpPr>
          <p:cNvPr id="520" name=""/>
          <p:cNvSpPr/>
          <p:nvPr/>
        </p:nvSpPr>
        <p:spPr>
          <a:xfrm>
            <a:off x="8100000" y="4837680"/>
            <a:ext cx="1976040" cy="82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trike="noStrike" u="none">
                <a:solidFill>
                  <a:srgbClr val="000000"/>
                </a:solidFill>
                <a:effectLst/>
                <a:uFillTx/>
                <a:latin typeface="Trebuchet MS"/>
                <a:ea typeface="DejaVu Sans"/>
              </a:rPr>
              <a:t>G. Ernest Untermann,</a:t>
            </a:r>
            <a:endParaRPr b="0" lang="en-GB" sz="1400" strike="noStrike" u="none">
              <a:solidFill>
                <a:srgbClr val="000000"/>
              </a:solidFill>
              <a:effectLst/>
              <a:uFillTx/>
              <a:latin typeface="Arial"/>
            </a:endParaRPr>
          </a:p>
          <a:p>
            <a:pPr>
              <a:lnSpc>
                <a:spcPct val="100000"/>
              </a:lnSpc>
            </a:pPr>
            <a:r>
              <a:rPr b="0" i="1" lang="en-GB" sz="1400" strike="noStrike" u="none">
                <a:solidFill>
                  <a:srgbClr val="000000"/>
                </a:solidFill>
                <a:effectLst/>
                <a:uFillTx/>
                <a:latin typeface="Trebuchet MS"/>
                <a:ea typeface="DejaVu Sans"/>
              </a:rPr>
              <a:t>Vernal Express</a:t>
            </a:r>
            <a:endParaRPr b="0" lang="en-GB" sz="1400" strike="noStrike" u="none">
              <a:solidFill>
                <a:srgbClr val="000000"/>
              </a:solidFill>
              <a:effectLst/>
              <a:uFillTx/>
              <a:latin typeface="Arial"/>
            </a:endParaRPr>
          </a:p>
          <a:p>
            <a:pPr>
              <a:lnSpc>
                <a:spcPct val="100000"/>
              </a:lnSpc>
            </a:pPr>
            <a:r>
              <a:rPr b="0" lang="en-GB" sz="1400" strike="noStrike" u="none">
                <a:solidFill>
                  <a:srgbClr val="000000"/>
                </a:solidFill>
                <a:effectLst/>
                <a:uFillTx/>
                <a:latin typeface="Trebuchet MS"/>
                <a:ea typeface="DejaVu Sans"/>
              </a:rPr>
              <a:t>19 December 1957.</a:t>
            </a:r>
            <a:endParaRPr b="0" lang="en-GB" sz="1400" strike="noStrike" u="none">
              <a:solidFill>
                <a:srgbClr val="000000"/>
              </a:solidFill>
              <a:effectLst/>
              <a:uFillTx/>
              <a:latin typeface="Arial"/>
            </a:endParaRPr>
          </a:p>
          <a:p>
            <a:pPr>
              <a:lnSpc>
                <a:spcPct val="100000"/>
              </a:lnSpc>
            </a:pPr>
            <a:endParaRPr b="0" lang="en-GB" sz="1400" strike="noStrike" u="none">
              <a:solidFill>
                <a:srgbClr val="000000"/>
              </a:solidFill>
              <a:effectLst/>
              <a:uFillTx/>
              <a:latin typeface="Arial"/>
            </a:endParaRPr>
          </a:p>
        </p:txBody>
      </p:sp>
      <p:pic>
        <p:nvPicPr>
          <p:cNvPr id="521" name="" descr=""/>
          <p:cNvPicPr/>
          <p:nvPr/>
        </p:nvPicPr>
        <p:blipFill>
          <a:blip r:embed="rId1"/>
          <a:stretch/>
        </p:blipFill>
        <p:spPr>
          <a:xfrm>
            <a:off x="287640" y="0"/>
            <a:ext cx="9369720" cy="1691280"/>
          </a:xfrm>
          <a:prstGeom prst="rect">
            <a:avLst/>
          </a:prstGeom>
          <a:noFill/>
          <a:ln w="0">
            <a:noFill/>
          </a:ln>
        </p:spPr>
      </p:pic>
    </p:spTree>
  </p:cSld>
  <mc:AlternateContent>
    <mc:Choice Requires="p14">
      <p:transition spd="slow" p14:dur="2000"/>
    </mc:Choice>
    <mc:Fallback>
      <p:transition spd="slow"/>
    </mc:Fallback>
  </mc:AlternateContent>
</p:sld>
</file>

<file path=ppt/slides/slide1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 cultural icon of Utah</a:t>
            </a:r>
            <a:endParaRPr b="0" lang="en-GB" sz="2600" strike="noStrike" u="none">
              <a:solidFill>
                <a:srgbClr val="000000"/>
              </a:solidFill>
              <a:effectLst/>
              <a:uFillTx/>
              <a:latin typeface="Arial"/>
            </a:endParaRPr>
          </a:p>
        </p:txBody>
      </p:sp>
      <p:sp>
        <p:nvSpPr>
          <p:cNvPr id="523" name=""/>
          <p:cNvSpPr/>
          <p:nvPr/>
        </p:nvSpPr>
        <p:spPr>
          <a:xfrm>
            <a:off x="359640" y="1799640"/>
            <a:ext cx="7915320" cy="3775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Without benefit of seductive curves or a “come hither look”, “Dippy” the 76 foot long skeleton of the dinosaur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standing out on the lawn on the Utah Field House of Natural History, dazzles and delights the tourists, known to the trade as “dudes”.</a:t>
            </a:r>
            <a:endParaRPr b="0" lang="en-GB" sz="1800" strike="noStrike" u="none">
              <a:solidFill>
                <a:srgbClr val="000000"/>
              </a:solidFill>
              <a:effectLst/>
              <a:uFillTx/>
              <a:latin typeface="Arial"/>
            </a:endParaRPr>
          </a:p>
        </p:txBody>
      </p:sp>
      <p:sp>
        <p:nvSpPr>
          <p:cNvPr id="524" name=""/>
          <p:cNvSpPr/>
          <p:nvPr/>
        </p:nvSpPr>
        <p:spPr>
          <a:xfrm>
            <a:off x="8100000" y="4837680"/>
            <a:ext cx="1976040" cy="82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trike="noStrike" u="none">
                <a:solidFill>
                  <a:srgbClr val="000000"/>
                </a:solidFill>
                <a:effectLst/>
                <a:uFillTx/>
                <a:latin typeface="Trebuchet MS"/>
                <a:ea typeface="DejaVu Sans"/>
              </a:rPr>
              <a:t>G. Ernest Untermann,</a:t>
            </a:r>
            <a:endParaRPr b="0" lang="en-GB" sz="1400" strike="noStrike" u="none">
              <a:solidFill>
                <a:srgbClr val="000000"/>
              </a:solidFill>
              <a:effectLst/>
              <a:uFillTx/>
              <a:latin typeface="Arial"/>
            </a:endParaRPr>
          </a:p>
          <a:p>
            <a:pPr>
              <a:lnSpc>
                <a:spcPct val="100000"/>
              </a:lnSpc>
            </a:pPr>
            <a:r>
              <a:rPr b="0" i="1" lang="en-GB" sz="1400" strike="noStrike" u="none">
                <a:solidFill>
                  <a:srgbClr val="000000"/>
                </a:solidFill>
                <a:effectLst/>
                <a:uFillTx/>
                <a:latin typeface="Trebuchet MS"/>
                <a:ea typeface="DejaVu Sans"/>
              </a:rPr>
              <a:t>Vernal Express</a:t>
            </a:r>
            <a:endParaRPr b="0" lang="en-GB" sz="1400" strike="noStrike" u="none">
              <a:solidFill>
                <a:srgbClr val="000000"/>
              </a:solidFill>
              <a:effectLst/>
              <a:uFillTx/>
              <a:latin typeface="Arial"/>
            </a:endParaRPr>
          </a:p>
          <a:p>
            <a:pPr>
              <a:lnSpc>
                <a:spcPct val="100000"/>
              </a:lnSpc>
            </a:pPr>
            <a:r>
              <a:rPr b="0" lang="en-GB" sz="1400" strike="noStrike" u="none">
                <a:solidFill>
                  <a:srgbClr val="000000"/>
                </a:solidFill>
                <a:effectLst/>
                <a:uFillTx/>
                <a:latin typeface="Trebuchet MS"/>
                <a:ea typeface="DejaVu Sans"/>
              </a:rPr>
              <a:t>19 December 1957.</a:t>
            </a:r>
            <a:endParaRPr b="0" lang="en-GB" sz="1400" strike="noStrike" u="none">
              <a:solidFill>
                <a:srgbClr val="000000"/>
              </a:solidFill>
              <a:effectLst/>
              <a:uFillTx/>
              <a:latin typeface="Arial"/>
            </a:endParaRPr>
          </a:p>
          <a:p>
            <a:pPr>
              <a:lnSpc>
                <a:spcPct val="100000"/>
              </a:lnSpc>
            </a:pPr>
            <a:endParaRPr b="0" lang="en-GB" sz="1400" strike="noStrike" u="none">
              <a:solidFill>
                <a:srgbClr val="000000"/>
              </a:solidFill>
              <a:effectLst/>
              <a:uFillTx/>
              <a:latin typeface="Arial"/>
            </a:endParaRPr>
          </a:p>
        </p:txBody>
      </p:sp>
      <p:pic>
        <p:nvPicPr>
          <p:cNvPr id="525" name="" descr=""/>
          <p:cNvPicPr/>
          <p:nvPr/>
        </p:nvPicPr>
        <p:blipFill>
          <a:blip r:embed="rId1"/>
          <a:stretch/>
        </p:blipFill>
        <p:spPr>
          <a:xfrm>
            <a:off x="287640" y="0"/>
            <a:ext cx="9369720" cy="1691280"/>
          </a:xfrm>
          <a:prstGeom prst="rect">
            <a:avLst/>
          </a:prstGeom>
          <a:noFill/>
          <a:ln w="0">
            <a:noFill/>
          </a:ln>
        </p:spPr>
      </p:pic>
    </p:spTree>
  </p:cSld>
  <mc:AlternateContent>
    <mc:Choice Requires="p14">
      <p:transition spd="slow" p14:dur="2000"/>
    </mc:Choice>
    <mc:Fallback>
      <p:transition spd="slow"/>
    </mc:Fallback>
  </mc:AlternateContent>
</p:sld>
</file>

<file path=ppt/slides/slide1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 cultural icon of Utah</a:t>
            </a:r>
            <a:endParaRPr b="0" lang="en-GB" sz="2600" strike="noStrike" u="none">
              <a:solidFill>
                <a:srgbClr val="000000"/>
              </a:solidFill>
              <a:effectLst/>
              <a:uFillTx/>
              <a:latin typeface="Arial"/>
            </a:endParaRPr>
          </a:p>
        </p:txBody>
      </p:sp>
      <p:sp>
        <p:nvSpPr>
          <p:cNvPr id="527" name=""/>
          <p:cNvSpPr/>
          <p:nvPr/>
        </p:nvSpPr>
        <p:spPr>
          <a:xfrm>
            <a:off x="359640" y="1799640"/>
            <a:ext cx="7915320" cy="3775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Without benefit of seductive curves or a “come hither look”, “Dippy” the 76 foot long skeleton of the dinosaur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standing out on the lawn on the Utah Field House of Natural History, dazzles and delights the tourists, known to the trade as “dudes”.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As a motorist pulls up to the curb, father hardly has time to set the brake, before the entire family erupts from the car and dashes across the lawn to charge Dippy amid gleeful squeals.</a:t>
            </a:r>
            <a:endParaRPr b="0" lang="en-GB" sz="1800" strike="noStrike" u="none">
              <a:solidFill>
                <a:srgbClr val="000000"/>
              </a:solidFill>
              <a:effectLst/>
              <a:uFillTx/>
              <a:latin typeface="Arial"/>
            </a:endParaRPr>
          </a:p>
        </p:txBody>
      </p:sp>
      <p:sp>
        <p:nvSpPr>
          <p:cNvPr id="528" name=""/>
          <p:cNvSpPr/>
          <p:nvPr/>
        </p:nvSpPr>
        <p:spPr>
          <a:xfrm>
            <a:off x="8100000" y="4837680"/>
            <a:ext cx="1976040" cy="82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trike="noStrike" u="none">
                <a:solidFill>
                  <a:srgbClr val="000000"/>
                </a:solidFill>
                <a:effectLst/>
                <a:uFillTx/>
                <a:latin typeface="Trebuchet MS"/>
                <a:ea typeface="DejaVu Sans"/>
              </a:rPr>
              <a:t>G. Ernest Untermann,</a:t>
            </a:r>
            <a:endParaRPr b="0" lang="en-GB" sz="1400" strike="noStrike" u="none">
              <a:solidFill>
                <a:srgbClr val="000000"/>
              </a:solidFill>
              <a:effectLst/>
              <a:uFillTx/>
              <a:latin typeface="Arial"/>
            </a:endParaRPr>
          </a:p>
          <a:p>
            <a:pPr>
              <a:lnSpc>
                <a:spcPct val="100000"/>
              </a:lnSpc>
            </a:pPr>
            <a:r>
              <a:rPr b="0" i="1" lang="en-GB" sz="1400" strike="noStrike" u="none">
                <a:solidFill>
                  <a:srgbClr val="000000"/>
                </a:solidFill>
                <a:effectLst/>
                <a:uFillTx/>
                <a:latin typeface="Trebuchet MS"/>
                <a:ea typeface="DejaVu Sans"/>
              </a:rPr>
              <a:t>Vernal Express</a:t>
            </a:r>
            <a:endParaRPr b="0" lang="en-GB" sz="1400" strike="noStrike" u="none">
              <a:solidFill>
                <a:srgbClr val="000000"/>
              </a:solidFill>
              <a:effectLst/>
              <a:uFillTx/>
              <a:latin typeface="Arial"/>
            </a:endParaRPr>
          </a:p>
          <a:p>
            <a:pPr>
              <a:lnSpc>
                <a:spcPct val="100000"/>
              </a:lnSpc>
            </a:pPr>
            <a:r>
              <a:rPr b="0" lang="en-GB" sz="1400" strike="noStrike" u="none">
                <a:solidFill>
                  <a:srgbClr val="000000"/>
                </a:solidFill>
                <a:effectLst/>
                <a:uFillTx/>
                <a:latin typeface="Trebuchet MS"/>
                <a:ea typeface="DejaVu Sans"/>
              </a:rPr>
              <a:t>19 December 1957.</a:t>
            </a:r>
            <a:endParaRPr b="0" lang="en-GB" sz="1400" strike="noStrike" u="none">
              <a:solidFill>
                <a:srgbClr val="000000"/>
              </a:solidFill>
              <a:effectLst/>
              <a:uFillTx/>
              <a:latin typeface="Arial"/>
            </a:endParaRPr>
          </a:p>
          <a:p>
            <a:pPr>
              <a:lnSpc>
                <a:spcPct val="100000"/>
              </a:lnSpc>
            </a:pPr>
            <a:endParaRPr b="0" lang="en-GB" sz="1400" strike="noStrike" u="none">
              <a:solidFill>
                <a:srgbClr val="000000"/>
              </a:solidFill>
              <a:effectLst/>
              <a:uFillTx/>
              <a:latin typeface="Arial"/>
            </a:endParaRPr>
          </a:p>
        </p:txBody>
      </p:sp>
      <p:pic>
        <p:nvPicPr>
          <p:cNvPr id="529" name="" descr=""/>
          <p:cNvPicPr/>
          <p:nvPr/>
        </p:nvPicPr>
        <p:blipFill>
          <a:blip r:embed="rId1"/>
          <a:stretch/>
        </p:blipFill>
        <p:spPr>
          <a:xfrm>
            <a:off x="287640" y="0"/>
            <a:ext cx="9369720" cy="1691280"/>
          </a:xfrm>
          <a:prstGeom prst="rect">
            <a:avLst/>
          </a:prstGeom>
          <a:noFill/>
          <a:ln w="0">
            <a:noFill/>
          </a:ln>
        </p:spPr>
      </p:pic>
    </p:spTree>
  </p:cSld>
  <mc:AlternateContent>
    <mc:Choice Requires="p14">
      <p:transition spd="slow" p14:dur="2000"/>
    </mc:Choice>
    <mc:Fallback>
      <p:transition spd="slow"/>
    </mc:Fallback>
  </mc:AlternateContent>
</p:sld>
</file>

<file path=ppt/slides/slide1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 cultural icon of Utah</a:t>
            </a:r>
            <a:endParaRPr b="0" lang="en-GB" sz="2600" strike="noStrike" u="none">
              <a:solidFill>
                <a:srgbClr val="000000"/>
              </a:solidFill>
              <a:effectLst/>
              <a:uFillTx/>
              <a:latin typeface="Arial"/>
            </a:endParaRPr>
          </a:p>
        </p:txBody>
      </p:sp>
      <p:sp>
        <p:nvSpPr>
          <p:cNvPr id="531" name=""/>
          <p:cNvSpPr/>
          <p:nvPr/>
        </p:nvSpPr>
        <p:spPr>
          <a:xfrm>
            <a:off x="359640" y="1799640"/>
            <a:ext cx="7915320" cy="3775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Without benefit of seductive curves or a “come hither look”, “Dippy” the 76 foot long skeleton of the dinosaur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standing out on the lawn on the Utah Field House of Natural History, dazzles and delights the tourists, known to the trade as “dudes”.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As a motorist pulls up to the curb, father hardly has time to set the brake, before the entire family erupts from the car and dashes across the lawn to charge Dippy amid gleeful squeals.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Dippy is the most photographed object on U.S. Highway No. 40, between Salt Lake City and Denver. Although he was “born” only six months ago he had already been photographed thousands of times and has been the subject of as many as seven different camera fans at one time.</a:t>
            </a:r>
            <a:endParaRPr b="0" lang="en-GB" sz="1800" strike="noStrike" u="none">
              <a:solidFill>
                <a:srgbClr val="000000"/>
              </a:solidFill>
              <a:effectLst/>
              <a:uFillTx/>
              <a:latin typeface="Arial"/>
            </a:endParaRPr>
          </a:p>
        </p:txBody>
      </p:sp>
      <p:sp>
        <p:nvSpPr>
          <p:cNvPr id="532" name=""/>
          <p:cNvSpPr/>
          <p:nvPr/>
        </p:nvSpPr>
        <p:spPr>
          <a:xfrm>
            <a:off x="8100000" y="4837680"/>
            <a:ext cx="1976040" cy="82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trike="noStrike" u="none">
                <a:solidFill>
                  <a:srgbClr val="000000"/>
                </a:solidFill>
                <a:effectLst/>
                <a:uFillTx/>
                <a:latin typeface="Trebuchet MS"/>
                <a:ea typeface="DejaVu Sans"/>
              </a:rPr>
              <a:t>G. Ernest Untermann,</a:t>
            </a:r>
            <a:endParaRPr b="0" lang="en-GB" sz="1400" strike="noStrike" u="none">
              <a:solidFill>
                <a:srgbClr val="000000"/>
              </a:solidFill>
              <a:effectLst/>
              <a:uFillTx/>
              <a:latin typeface="Arial"/>
            </a:endParaRPr>
          </a:p>
          <a:p>
            <a:pPr>
              <a:lnSpc>
                <a:spcPct val="100000"/>
              </a:lnSpc>
            </a:pPr>
            <a:r>
              <a:rPr b="0" i="1" lang="en-GB" sz="1400" strike="noStrike" u="none">
                <a:solidFill>
                  <a:srgbClr val="000000"/>
                </a:solidFill>
                <a:effectLst/>
                <a:uFillTx/>
                <a:latin typeface="Trebuchet MS"/>
                <a:ea typeface="DejaVu Sans"/>
              </a:rPr>
              <a:t>Vernal Express</a:t>
            </a:r>
            <a:endParaRPr b="0" lang="en-GB" sz="1400" strike="noStrike" u="none">
              <a:solidFill>
                <a:srgbClr val="000000"/>
              </a:solidFill>
              <a:effectLst/>
              <a:uFillTx/>
              <a:latin typeface="Arial"/>
            </a:endParaRPr>
          </a:p>
          <a:p>
            <a:pPr>
              <a:lnSpc>
                <a:spcPct val="100000"/>
              </a:lnSpc>
            </a:pPr>
            <a:r>
              <a:rPr b="0" lang="en-GB" sz="1400" strike="noStrike" u="none">
                <a:solidFill>
                  <a:srgbClr val="000000"/>
                </a:solidFill>
                <a:effectLst/>
                <a:uFillTx/>
                <a:latin typeface="Trebuchet MS"/>
                <a:ea typeface="DejaVu Sans"/>
              </a:rPr>
              <a:t>19 December 1957.</a:t>
            </a:r>
            <a:endParaRPr b="0" lang="en-GB" sz="1400" strike="noStrike" u="none">
              <a:solidFill>
                <a:srgbClr val="000000"/>
              </a:solidFill>
              <a:effectLst/>
              <a:uFillTx/>
              <a:latin typeface="Arial"/>
            </a:endParaRPr>
          </a:p>
          <a:p>
            <a:pPr>
              <a:lnSpc>
                <a:spcPct val="100000"/>
              </a:lnSpc>
            </a:pPr>
            <a:endParaRPr b="0" lang="en-GB" sz="1400" strike="noStrike" u="none">
              <a:solidFill>
                <a:srgbClr val="000000"/>
              </a:solidFill>
              <a:effectLst/>
              <a:uFillTx/>
              <a:latin typeface="Arial"/>
            </a:endParaRPr>
          </a:p>
        </p:txBody>
      </p:sp>
      <p:pic>
        <p:nvPicPr>
          <p:cNvPr id="533" name="" descr=""/>
          <p:cNvPicPr/>
          <p:nvPr/>
        </p:nvPicPr>
        <p:blipFill>
          <a:blip r:embed="rId1"/>
          <a:stretch/>
        </p:blipFill>
        <p:spPr>
          <a:xfrm>
            <a:off x="287640" y="0"/>
            <a:ext cx="9369720" cy="1691280"/>
          </a:xfrm>
          <a:prstGeom prst="rect">
            <a:avLst/>
          </a:prstGeom>
          <a:noFill/>
          <a:ln w="0">
            <a:noFill/>
          </a:ln>
        </p:spPr>
      </p:pic>
    </p:spTree>
  </p:cSld>
  <mc:AlternateContent>
    <mc:Choice Requires="p14">
      <p:transition spd="slow" p14:dur="2000"/>
    </mc:Choice>
    <mc:Fallback>
      <p:transition spd="slow"/>
    </mc:Fallback>
  </mc:AlternateContent>
</p:sld>
</file>

<file path=ppt/slides/slide1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 cultural icon of Utah</a:t>
            </a:r>
            <a:endParaRPr b="0" lang="en-GB" sz="2600" strike="noStrike" u="none">
              <a:solidFill>
                <a:srgbClr val="000000"/>
              </a:solidFill>
              <a:effectLst/>
              <a:uFillTx/>
              <a:latin typeface="Arial"/>
            </a:endParaRPr>
          </a:p>
        </p:txBody>
      </p:sp>
      <p:sp>
        <p:nvSpPr>
          <p:cNvPr id="535" name=""/>
          <p:cNvSpPr/>
          <p:nvPr/>
        </p:nvSpPr>
        <p:spPr>
          <a:xfrm>
            <a:off x="359640" y="1799640"/>
            <a:ext cx="7915320" cy="3775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Without benefit of seductive curves or a “come hither look”, “</a:t>
            </a:r>
            <a:r>
              <a:rPr b="0" lang="en-GB" sz="1800" strike="noStrike" u="none">
                <a:solidFill>
                  <a:srgbClr val="c9211e"/>
                </a:solidFill>
                <a:effectLst/>
                <a:uFillTx/>
                <a:latin typeface="Trebuchet MS"/>
                <a:ea typeface="DejaVu Sans"/>
              </a:rPr>
              <a:t>Doppy</a:t>
            </a:r>
            <a:r>
              <a:rPr b="0" lang="en-GB" sz="1800" strike="noStrike" u="none">
                <a:solidFill>
                  <a:srgbClr val="000000"/>
                </a:solidFill>
                <a:effectLst/>
                <a:uFillTx/>
                <a:latin typeface="Trebuchet MS"/>
                <a:ea typeface="DejaVu Sans"/>
              </a:rPr>
              <a:t>” the 76 foot long skeleton of the dinosaur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standing out on the lawn on the Utah Field House of Natural History, dazzles and delights the tourists, known to the trade as “dudes”.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As a motorist pulls up to the curb, father hardly has time to set the brake, before the entire family erupts from the car and dashes across the lawn to charge Dippy amid gleeful squeals.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Dippy is the most photographed object on U.S. Highway No. 40, between Salt Lake City and Denver. Although he was “born” only six months ago he had already been photographed thousands of times and has been the subject of as many as seven different camera fans at one time.</a:t>
            </a:r>
            <a:endParaRPr b="0" lang="en-GB" sz="1800" strike="noStrike" u="none">
              <a:solidFill>
                <a:srgbClr val="000000"/>
              </a:solidFill>
              <a:effectLst/>
              <a:uFillTx/>
              <a:latin typeface="Arial"/>
            </a:endParaRPr>
          </a:p>
        </p:txBody>
      </p:sp>
      <p:sp>
        <p:nvSpPr>
          <p:cNvPr id="536" name=""/>
          <p:cNvSpPr/>
          <p:nvPr/>
        </p:nvSpPr>
        <p:spPr>
          <a:xfrm>
            <a:off x="8100000" y="4837680"/>
            <a:ext cx="1976040" cy="82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trike="noStrike" u="none">
                <a:solidFill>
                  <a:srgbClr val="000000"/>
                </a:solidFill>
                <a:effectLst/>
                <a:uFillTx/>
                <a:latin typeface="Trebuchet MS"/>
                <a:ea typeface="DejaVu Sans"/>
              </a:rPr>
              <a:t>G. Ernest Untermann,</a:t>
            </a:r>
            <a:endParaRPr b="0" lang="en-GB" sz="1400" strike="noStrike" u="none">
              <a:solidFill>
                <a:srgbClr val="000000"/>
              </a:solidFill>
              <a:effectLst/>
              <a:uFillTx/>
              <a:latin typeface="Arial"/>
            </a:endParaRPr>
          </a:p>
          <a:p>
            <a:pPr>
              <a:lnSpc>
                <a:spcPct val="100000"/>
              </a:lnSpc>
            </a:pPr>
            <a:r>
              <a:rPr b="0" i="1" lang="en-GB" sz="1400" strike="noStrike" u="none">
                <a:solidFill>
                  <a:srgbClr val="000000"/>
                </a:solidFill>
                <a:effectLst/>
                <a:uFillTx/>
                <a:latin typeface="Trebuchet MS"/>
                <a:ea typeface="DejaVu Sans"/>
              </a:rPr>
              <a:t>Vernal Express</a:t>
            </a:r>
            <a:endParaRPr b="0" lang="en-GB" sz="1400" strike="noStrike" u="none">
              <a:solidFill>
                <a:srgbClr val="000000"/>
              </a:solidFill>
              <a:effectLst/>
              <a:uFillTx/>
              <a:latin typeface="Arial"/>
            </a:endParaRPr>
          </a:p>
          <a:p>
            <a:pPr>
              <a:lnSpc>
                <a:spcPct val="100000"/>
              </a:lnSpc>
            </a:pPr>
            <a:r>
              <a:rPr b="0" lang="en-GB" sz="1400" strike="noStrike" u="none">
                <a:solidFill>
                  <a:srgbClr val="000000"/>
                </a:solidFill>
                <a:effectLst/>
                <a:uFillTx/>
                <a:latin typeface="Trebuchet MS"/>
                <a:ea typeface="DejaVu Sans"/>
              </a:rPr>
              <a:t>19 December 1957.</a:t>
            </a:r>
            <a:endParaRPr b="0" lang="en-GB" sz="1400" strike="noStrike" u="none">
              <a:solidFill>
                <a:srgbClr val="000000"/>
              </a:solidFill>
              <a:effectLst/>
              <a:uFillTx/>
              <a:latin typeface="Arial"/>
            </a:endParaRPr>
          </a:p>
          <a:p>
            <a:pPr>
              <a:lnSpc>
                <a:spcPct val="100000"/>
              </a:lnSpc>
            </a:pPr>
            <a:endParaRPr b="0" lang="en-GB" sz="1400" strike="noStrike" u="none">
              <a:solidFill>
                <a:srgbClr val="000000"/>
              </a:solidFill>
              <a:effectLst/>
              <a:uFillTx/>
              <a:latin typeface="Arial"/>
            </a:endParaRPr>
          </a:p>
        </p:txBody>
      </p:sp>
      <p:pic>
        <p:nvPicPr>
          <p:cNvPr id="537" name="" descr=""/>
          <p:cNvPicPr/>
          <p:nvPr/>
        </p:nvPicPr>
        <p:blipFill>
          <a:blip r:embed="rId1"/>
          <a:stretch/>
        </p:blipFill>
        <p:spPr>
          <a:xfrm>
            <a:off x="287640" y="0"/>
            <a:ext cx="9369720" cy="1691280"/>
          </a:xfrm>
          <a:prstGeom prst="rect">
            <a:avLst/>
          </a:prstGeom>
          <a:noFill/>
          <a:ln w="0">
            <a:noFill/>
          </a:ln>
        </p:spPr>
      </p:pic>
      <p:sp>
        <p:nvSpPr>
          <p:cNvPr id="538" name=""/>
          <p:cNvSpPr/>
          <p:nvPr/>
        </p:nvSpPr>
        <p:spPr>
          <a:xfrm>
            <a:off x="6479280" y="1623240"/>
            <a:ext cx="1436040" cy="820440"/>
          </a:xfrm>
          <a:prstGeom prst="ellipse">
            <a:avLst/>
          </a:prstGeom>
          <a:noFill/>
          <a:ln w="36000">
            <a:solidFill>
              <a:srgbClr val="cc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9" name="" descr=""/>
          <p:cNvPicPr/>
          <p:nvPr/>
        </p:nvPicPr>
        <p:blipFill>
          <a:blip r:embed="rId1"/>
          <a:stretch/>
        </p:blipFill>
        <p:spPr>
          <a:xfrm>
            <a:off x="359640" y="2017440"/>
            <a:ext cx="3058560" cy="3070800"/>
          </a:xfrm>
          <a:prstGeom prst="rect">
            <a:avLst/>
          </a:prstGeom>
          <a:noFill/>
          <a:ln w="0">
            <a:noFill/>
          </a:ln>
        </p:spPr>
      </p:pic>
      <p:sp>
        <p:nvSpPr>
          <p:cNvPr id="54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1960s: where will the molds go next?</a:t>
            </a:r>
            <a:endParaRPr b="0" lang="en-GB" sz="2600" strike="noStrike" u="none">
              <a:solidFill>
                <a:srgbClr val="000000"/>
              </a:solidFill>
              <a:effectLst/>
              <a:uFillTx/>
              <a:latin typeface="Arial"/>
            </a:endParaRPr>
          </a:p>
        </p:txBody>
      </p:sp>
      <p:sp>
        <p:nvSpPr>
          <p:cNvPr id="541"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Inquiries from various countries</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 descr=""/>
          <p:cNvPicPr/>
          <p:nvPr/>
        </p:nvPicPr>
        <p:blipFill>
          <a:blip r:embed="rId1"/>
          <a:stretch/>
        </p:blipFill>
        <p:spPr>
          <a:xfrm>
            <a:off x="495720" y="2705400"/>
            <a:ext cx="9087840" cy="2855520"/>
          </a:xfrm>
          <a:prstGeom prst="rect">
            <a:avLst/>
          </a:prstGeom>
          <a:noFill/>
          <a:ln w="0">
            <a:noFill/>
          </a:ln>
        </p:spPr>
      </p:pic>
      <p:sp>
        <p:nvSpPr>
          <p:cNvPr id="14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42"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2" name="" descr=""/>
          <p:cNvPicPr/>
          <p:nvPr/>
        </p:nvPicPr>
        <p:blipFill>
          <a:blip r:embed="rId1"/>
          <a:stretch/>
        </p:blipFill>
        <p:spPr>
          <a:xfrm>
            <a:off x="359640" y="2017440"/>
            <a:ext cx="3058560" cy="3070800"/>
          </a:xfrm>
          <a:prstGeom prst="rect">
            <a:avLst/>
          </a:prstGeom>
          <a:noFill/>
          <a:ln w="0">
            <a:noFill/>
          </a:ln>
        </p:spPr>
      </p:pic>
      <p:grpSp>
        <p:nvGrpSpPr>
          <p:cNvPr id="543" name=""/>
          <p:cNvGrpSpPr/>
          <p:nvPr/>
        </p:nvGrpSpPr>
        <p:grpSpPr>
          <a:xfrm>
            <a:off x="631080" y="2223720"/>
            <a:ext cx="2519640" cy="2662200"/>
            <a:chOff x="631080" y="2223720"/>
            <a:chExt cx="2519640" cy="2662200"/>
          </a:xfrm>
        </p:grpSpPr>
        <p:sp>
          <p:nvSpPr>
            <p:cNvPr id="544" name=""/>
            <p:cNvSpPr/>
            <p:nvPr/>
          </p:nvSpPr>
          <p:spPr>
            <a:xfrm flipV="1">
              <a:off x="631080" y="222372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sp>
          <p:nvSpPr>
            <p:cNvPr id="545" name=""/>
            <p:cNvSpPr/>
            <p:nvPr/>
          </p:nvSpPr>
          <p:spPr>
            <a:xfrm flipH="1" flipV="1">
              <a:off x="631080" y="222408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grpSp>
      <p:sp>
        <p:nvSpPr>
          <p:cNvPr id="546"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1960s: what next for the molds?</a:t>
            </a:r>
            <a:endParaRPr b="0" lang="en-GB" sz="2600" strike="noStrike" u="none">
              <a:solidFill>
                <a:srgbClr val="000000"/>
              </a:solidFill>
              <a:effectLst/>
              <a:uFillTx/>
              <a:latin typeface="Arial"/>
            </a:endParaRPr>
          </a:p>
        </p:txBody>
      </p:sp>
      <p:sp>
        <p:nvSpPr>
          <p:cNvPr id="547"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Inquiries from various countries</a:t>
            </a:r>
            <a:endParaRPr b="0" lang="en-GB" sz="1800" strike="noStrike" u="none">
              <a:solidFill>
                <a:srgbClr val="000000"/>
              </a:solidFill>
              <a:effectLst/>
              <a:uFillTx/>
              <a:latin typeface="Arial"/>
            </a:endParaRPr>
          </a:p>
        </p:txBody>
      </p:sp>
      <p:pic>
        <p:nvPicPr>
          <p:cNvPr id="548" name="" descr=""/>
          <p:cNvPicPr/>
          <p:nvPr/>
        </p:nvPicPr>
        <p:blipFill>
          <a:blip r:embed="rId2"/>
          <a:stretch/>
        </p:blipFill>
        <p:spPr>
          <a:xfrm>
            <a:off x="3489840" y="1981080"/>
            <a:ext cx="3096000" cy="3143880"/>
          </a:xfrm>
          <a:prstGeom prst="rect">
            <a:avLst/>
          </a:prstGeom>
          <a:noFill/>
          <a:ln w="0">
            <a:noFill/>
          </a:ln>
        </p:spPr>
      </p:pic>
    </p:spTree>
  </p:cSld>
  <mc:AlternateContent>
    <mc:Choice Requires="p14">
      <p:transition spd="slow" p14:dur="2000"/>
    </mc:Choice>
    <mc:Fallback>
      <p:transition spd="slow"/>
    </mc:Fallback>
  </mc:AlternateContent>
</p:sld>
</file>

<file path=ppt/slides/slide1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9" name="" descr=""/>
          <p:cNvPicPr/>
          <p:nvPr/>
        </p:nvPicPr>
        <p:blipFill>
          <a:blip r:embed="rId1"/>
          <a:stretch/>
        </p:blipFill>
        <p:spPr>
          <a:xfrm>
            <a:off x="359640" y="2017440"/>
            <a:ext cx="3058560" cy="3070800"/>
          </a:xfrm>
          <a:prstGeom prst="rect">
            <a:avLst/>
          </a:prstGeom>
          <a:noFill/>
          <a:ln w="0">
            <a:noFill/>
          </a:ln>
        </p:spPr>
      </p:pic>
      <p:grpSp>
        <p:nvGrpSpPr>
          <p:cNvPr id="550" name=""/>
          <p:cNvGrpSpPr/>
          <p:nvPr/>
        </p:nvGrpSpPr>
        <p:grpSpPr>
          <a:xfrm>
            <a:off x="631080" y="2223720"/>
            <a:ext cx="2519640" cy="2662200"/>
            <a:chOff x="631080" y="2223720"/>
            <a:chExt cx="2519640" cy="2662200"/>
          </a:xfrm>
        </p:grpSpPr>
        <p:sp>
          <p:nvSpPr>
            <p:cNvPr id="551" name=""/>
            <p:cNvSpPr/>
            <p:nvPr/>
          </p:nvSpPr>
          <p:spPr>
            <a:xfrm flipV="1">
              <a:off x="631080" y="222372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sp>
          <p:nvSpPr>
            <p:cNvPr id="552" name=""/>
            <p:cNvSpPr/>
            <p:nvPr/>
          </p:nvSpPr>
          <p:spPr>
            <a:xfrm flipH="1" flipV="1">
              <a:off x="631080" y="222408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grpSp>
      <p:sp>
        <p:nvSpPr>
          <p:cNvPr id="553"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1960s: what next for the molds?</a:t>
            </a:r>
            <a:endParaRPr b="0" lang="en-GB" sz="2600" strike="noStrike" u="none">
              <a:solidFill>
                <a:srgbClr val="000000"/>
              </a:solidFill>
              <a:effectLst/>
              <a:uFillTx/>
              <a:latin typeface="Arial"/>
            </a:endParaRPr>
          </a:p>
        </p:txBody>
      </p:sp>
      <p:sp>
        <p:nvSpPr>
          <p:cNvPr id="554"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Inquiries from various countries</a:t>
            </a:r>
            <a:endParaRPr b="0" lang="en-GB" sz="1800" strike="noStrike" u="none">
              <a:solidFill>
                <a:srgbClr val="000000"/>
              </a:solidFill>
              <a:effectLst/>
              <a:uFillTx/>
              <a:latin typeface="Arial"/>
            </a:endParaRPr>
          </a:p>
        </p:txBody>
      </p:sp>
      <p:pic>
        <p:nvPicPr>
          <p:cNvPr id="555" name="" descr=""/>
          <p:cNvPicPr/>
          <p:nvPr/>
        </p:nvPicPr>
        <p:blipFill>
          <a:blip r:embed="rId2"/>
          <a:stretch/>
        </p:blipFill>
        <p:spPr>
          <a:xfrm>
            <a:off x="3489840" y="1981080"/>
            <a:ext cx="3096000" cy="3143880"/>
          </a:xfrm>
          <a:prstGeom prst="rect">
            <a:avLst/>
          </a:prstGeom>
          <a:noFill/>
          <a:ln w="0">
            <a:noFill/>
          </a:ln>
        </p:spPr>
      </p:pic>
      <p:pic>
        <p:nvPicPr>
          <p:cNvPr id="556" name="" descr=""/>
          <p:cNvPicPr/>
          <p:nvPr/>
        </p:nvPicPr>
        <p:blipFill>
          <a:blip r:embed="rId3"/>
          <a:stretch/>
        </p:blipFill>
        <p:spPr>
          <a:xfrm>
            <a:off x="6705720" y="2615040"/>
            <a:ext cx="3009960" cy="1875600"/>
          </a:xfrm>
          <a:prstGeom prst="rect">
            <a:avLst/>
          </a:prstGeom>
          <a:noFill/>
          <a:ln w="0">
            <a:noFill/>
          </a:ln>
        </p:spPr>
      </p:pic>
      <p:grpSp>
        <p:nvGrpSpPr>
          <p:cNvPr id="557" name=""/>
          <p:cNvGrpSpPr/>
          <p:nvPr/>
        </p:nvGrpSpPr>
        <p:grpSpPr>
          <a:xfrm>
            <a:off x="3780000" y="2223720"/>
            <a:ext cx="2519640" cy="2662200"/>
            <a:chOff x="3780000" y="2223720"/>
            <a:chExt cx="2519640" cy="2662200"/>
          </a:xfrm>
        </p:grpSpPr>
        <p:sp>
          <p:nvSpPr>
            <p:cNvPr id="558" name=""/>
            <p:cNvSpPr/>
            <p:nvPr/>
          </p:nvSpPr>
          <p:spPr>
            <a:xfrm flipV="1">
              <a:off x="3780000" y="222372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sp>
          <p:nvSpPr>
            <p:cNvPr id="559" name=""/>
            <p:cNvSpPr/>
            <p:nvPr/>
          </p:nvSpPr>
          <p:spPr>
            <a:xfrm flipH="1" flipV="1">
              <a:off x="3780000" y="2224080"/>
              <a:ext cx="2519640" cy="2661840"/>
            </a:xfrm>
            <a:prstGeom prst="line">
              <a:avLst/>
            </a:prstGeom>
            <a:ln w="216000">
              <a:solidFill>
                <a:srgbClr val="cc0000"/>
              </a:solidFill>
              <a:roun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grpSp>
    </p:spTree>
  </p:cSld>
  <mc:AlternateContent>
    <mc:Choice Requires="p14">
      <p:transition spd="slow" p14:dur="2000"/>
    </mc:Choice>
    <mc:Fallback>
      <p:transition spd="slow"/>
    </mc:Fallback>
  </mc:AlternateContent>
</p:sld>
</file>

<file path=ppt/slides/slide1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Shipped to Rocky Mount, NC.</a:t>
            </a:r>
            <a:endParaRPr b="0" lang="en-GB" sz="2600" strike="noStrike" u="none">
              <a:solidFill>
                <a:srgbClr val="000000"/>
              </a:solidFill>
              <a:effectLst/>
              <a:uFillTx/>
              <a:latin typeface="Arial"/>
            </a:endParaRPr>
          </a:p>
        </p:txBody>
      </p:sp>
      <p:pic>
        <p:nvPicPr>
          <p:cNvPr id="561" name="" descr=""/>
          <p:cNvPicPr/>
          <p:nvPr/>
        </p:nvPicPr>
        <p:blipFill>
          <a:blip r:embed="rId1"/>
          <a:stretch/>
        </p:blipFill>
        <p:spPr>
          <a:xfrm>
            <a:off x="1762560" y="1079640"/>
            <a:ext cx="6550920" cy="4287240"/>
          </a:xfrm>
          <a:prstGeom prst="rect">
            <a:avLst/>
          </a:prstGeom>
          <a:noFill/>
          <a:ln w="0">
            <a:noFill/>
          </a:ln>
        </p:spPr>
      </p:pic>
      <p:sp>
        <p:nvSpPr>
          <p:cNvPr id="562" name=""/>
          <p:cNvSpPr/>
          <p:nvPr/>
        </p:nvSpPr>
        <p:spPr>
          <a:xfrm flipH="1" flipV="1">
            <a:off x="7379280" y="3347280"/>
            <a:ext cx="2340000" cy="1332000"/>
          </a:xfrm>
          <a:prstGeom prst="line">
            <a:avLst/>
          </a:prstGeom>
          <a:ln w="216000">
            <a:solidFill>
              <a:srgbClr val="cc0000"/>
            </a:solidFill>
            <a:round/>
            <a:tailEnd len="med" type="triangle" w="med"/>
          </a:ln>
        </p:spPr>
        <p:style>
          <a:lnRef idx="0"/>
          <a:fillRef idx="0"/>
          <a:effectRef idx="0"/>
          <a:fontRef idx="minor"/>
        </p:style>
        <p:txBody>
          <a:bodyPr lIns="198000" rIns="198000" tIns="153000" bIns="153000" anchor="ctr">
            <a:noAutofit/>
          </a:bodyPr>
          <a:p>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3" name="" descr=""/>
          <p:cNvPicPr/>
          <p:nvPr/>
        </p:nvPicPr>
        <p:blipFill>
          <a:blip r:embed="rId1"/>
          <a:stretch/>
        </p:blipFill>
        <p:spPr>
          <a:xfrm>
            <a:off x="0" y="0"/>
            <a:ext cx="10085040" cy="5666040"/>
          </a:xfrm>
          <a:prstGeom prst="rect">
            <a:avLst/>
          </a:prstGeom>
          <a:noFill/>
          <a:ln w="0">
            <a:noFill/>
          </a:ln>
        </p:spPr>
      </p:pic>
      <p:sp>
        <p:nvSpPr>
          <p:cNvPr id="564"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Shipped to Rocky Mount, NC.</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What next for the molds? (1968)</a:t>
            </a:r>
            <a:endParaRPr b="0" lang="en-GB" sz="2600" strike="noStrike" u="none">
              <a:solidFill>
                <a:srgbClr val="000000"/>
              </a:solidFill>
              <a:effectLst/>
              <a:uFillTx/>
              <a:latin typeface="Arial"/>
            </a:endParaRPr>
          </a:p>
        </p:txBody>
      </p:sp>
      <p:pic>
        <p:nvPicPr>
          <p:cNvPr id="566" name="" descr=""/>
          <p:cNvPicPr/>
          <p:nvPr/>
        </p:nvPicPr>
        <p:blipFill>
          <a:blip r:embed="rId1"/>
          <a:stretch/>
        </p:blipFill>
        <p:spPr>
          <a:xfrm>
            <a:off x="1831320" y="1216080"/>
            <a:ext cx="6413040" cy="4449600"/>
          </a:xfrm>
          <a:prstGeom prst="rect">
            <a:avLst/>
          </a:prstGeom>
          <a:noFill/>
          <a:ln w="0">
            <a:noFill/>
          </a:ln>
        </p:spPr>
      </p:pic>
    </p:spTree>
  </p:cSld>
  <mc:AlternateContent>
    <mc:Choice Requires="p14">
      <p:transition spd="slow" p14:dur="2000"/>
    </mc:Choice>
    <mc:Fallback>
      <p:transition spd="slow"/>
    </mc:Fallback>
  </mc:AlternateContent>
</p:sld>
</file>

<file path=ppt/slides/slide1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 ignominious fate for the molds?</a:t>
            </a:r>
            <a:endParaRPr b="0" lang="en-GB" sz="2600" strike="noStrike" u="none">
              <a:solidFill>
                <a:srgbClr val="000000"/>
              </a:solidFill>
              <a:effectLst/>
              <a:uFillTx/>
              <a:latin typeface="Arial"/>
            </a:endParaRPr>
          </a:p>
        </p:txBody>
      </p:sp>
      <p:pic>
        <p:nvPicPr>
          <p:cNvPr id="568" name="" descr=""/>
          <p:cNvPicPr/>
          <p:nvPr/>
        </p:nvPicPr>
        <p:blipFill>
          <a:blip r:embed="rId1"/>
          <a:stretch/>
        </p:blipFill>
        <p:spPr>
          <a:xfrm>
            <a:off x="359640" y="1187640"/>
            <a:ext cx="9356040" cy="4106520"/>
          </a:xfrm>
          <a:prstGeom prst="rect">
            <a:avLst/>
          </a:prstGeom>
          <a:noFill/>
          <a:ln w="0">
            <a:noFill/>
          </a:ln>
        </p:spPr>
      </p:pic>
    </p:spTree>
  </p:cSld>
  <mc:AlternateContent>
    <mc:Choice Requires="p14">
      <p:transition spd="slow" p14:dur="2000"/>
    </mc:Choice>
    <mc:Fallback>
      <p:transition spd="slow"/>
    </mc:Fallback>
  </mc:AlternateContent>
</p:sld>
</file>

<file path=ppt/slides/slide1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molds have been traced</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to Houston!</a:t>
            </a:r>
            <a:endParaRPr b="0" lang="en-GB" sz="2600" strike="noStrike" u="none">
              <a:solidFill>
                <a:srgbClr val="000000"/>
              </a:solidFill>
              <a:effectLst/>
              <a:uFillTx/>
              <a:latin typeface="Arial"/>
            </a:endParaRPr>
          </a:p>
        </p:txBody>
      </p:sp>
      <p:pic>
        <p:nvPicPr>
          <p:cNvPr id="570" name="" descr=""/>
          <p:cNvPicPr/>
          <p:nvPr/>
        </p:nvPicPr>
        <p:blipFill>
          <a:blip r:embed="rId1"/>
          <a:stretch/>
        </p:blipFill>
        <p:spPr>
          <a:xfrm>
            <a:off x="5556960" y="0"/>
            <a:ext cx="4523400" cy="5670360"/>
          </a:xfrm>
          <a:prstGeom prst="rect">
            <a:avLst/>
          </a:prstGeom>
          <a:noFill/>
          <a:ln w="0">
            <a:noFill/>
          </a:ln>
        </p:spPr>
      </p:pic>
    </p:spTree>
  </p:cSld>
  <mc:AlternateContent>
    <mc:Choice Requires="p14">
      <p:transition spd="slow" p14:dur="2000"/>
    </mc:Choice>
    <mc:Fallback>
      <p:transition spd="slow"/>
    </mc:Fallback>
  </mc:AlternateContent>
</p:sld>
</file>

<file path=ppt/slides/slide1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molds have been traced</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to Houston!</a:t>
            </a:r>
            <a:endParaRPr b="0" lang="en-GB" sz="2600" strike="noStrike" u="none">
              <a:solidFill>
                <a:srgbClr val="000000"/>
              </a:solidFill>
              <a:effectLst/>
              <a:uFillTx/>
              <a:latin typeface="Arial"/>
            </a:endParaRPr>
          </a:p>
        </p:txBody>
      </p:sp>
      <p:pic>
        <p:nvPicPr>
          <p:cNvPr id="572" name="" descr=""/>
          <p:cNvPicPr/>
          <p:nvPr/>
        </p:nvPicPr>
        <p:blipFill>
          <a:blip r:embed="rId1"/>
          <a:stretch/>
        </p:blipFill>
        <p:spPr>
          <a:xfrm>
            <a:off x="5455800" y="0"/>
            <a:ext cx="4624560" cy="5670360"/>
          </a:xfrm>
          <a:prstGeom prst="rect">
            <a:avLst/>
          </a:prstGeom>
          <a:noFill/>
          <a:ln w="0">
            <a:noFill/>
          </a:ln>
        </p:spPr>
      </p:pic>
    </p:spTree>
  </p:cSld>
  <mc:AlternateContent>
    <mc:Choice Requires="p14">
      <p:transition spd="slow" p14:dur="2000"/>
    </mc:Choice>
    <mc:Fallback>
      <p:transition spd="slow"/>
    </mc:Fallback>
  </mc:AlternateContent>
</p:sld>
</file>

<file path=ppt/slides/slide1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molds have been traced</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to Houston!</a:t>
            </a:r>
            <a:endParaRPr b="0" lang="en-GB" sz="2600" strike="noStrike" u="none">
              <a:solidFill>
                <a:srgbClr val="000000"/>
              </a:solidFill>
              <a:effectLst/>
              <a:uFillTx/>
              <a:latin typeface="Arial"/>
            </a:endParaRPr>
          </a:p>
        </p:txBody>
      </p:sp>
      <p:pic>
        <p:nvPicPr>
          <p:cNvPr id="574" name="" descr=""/>
          <p:cNvPicPr/>
          <p:nvPr/>
        </p:nvPicPr>
        <p:blipFill>
          <a:blip r:embed="rId1"/>
          <a:stretch/>
        </p:blipFill>
        <p:spPr>
          <a:xfrm>
            <a:off x="0" y="1800000"/>
            <a:ext cx="10605600" cy="3870360"/>
          </a:xfrm>
          <a:prstGeom prst="rect">
            <a:avLst/>
          </a:prstGeom>
          <a:noFill/>
          <a:ln w="0">
            <a:noFill/>
          </a:ln>
        </p:spPr>
      </p:pic>
    </p:spTree>
  </p:cSld>
  <mc:AlternateContent>
    <mc:Choice Requires="p14">
      <p:transition spd="slow" p14:dur="2000"/>
    </mc:Choice>
    <mc:Fallback>
      <p:transition spd="slow"/>
    </mc:Fallback>
  </mc:AlternateContent>
</p:sld>
</file>

<file path=ppt/slides/slide1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molds have been traced</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to Houston!</a:t>
            </a:r>
            <a:endParaRPr b="0" lang="en-GB" sz="2600" strike="noStrike" u="none">
              <a:solidFill>
                <a:srgbClr val="000000"/>
              </a:solidFill>
              <a:effectLst/>
              <a:uFillTx/>
              <a:latin typeface="Arial"/>
            </a:endParaRPr>
          </a:p>
        </p:txBody>
      </p:sp>
      <p:pic>
        <p:nvPicPr>
          <p:cNvPr id="576" name="" descr=""/>
          <p:cNvPicPr/>
          <p:nvPr/>
        </p:nvPicPr>
        <p:blipFill>
          <a:blip r:embed="rId1"/>
          <a:stretch/>
        </p:blipFill>
        <p:spPr>
          <a:xfrm>
            <a:off x="3780360" y="1810800"/>
            <a:ext cx="2519640" cy="320112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44"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sources of elements for the mount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7" name="" descr=""/>
          <p:cNvPicPr/>
          <p:nvPr/>
        </p:nvPicPr>
        <p:blipFill>
          <a:blip r:embed="rId1"/>
          <a:stretch/>
        </p:blipFill>
        <p:spPr>
          <a:xfrm>
            <a:off x="6402960" y="-10800"/>
            <a:ext cx="3670560" cy="5675040"/>
          </a:xfrm>
          <a:prstGeom prst="rect">
            <a:avLst/>
          </a:prstGeom>
          <a:noFill/>
          <a:ln w="0">
            <a:noFill/>
          </a:ln>
        </p:spPr>
      </p:pic>
      <p:sp>
        <p:nvSpPr>
          <p:cNvPr id="578"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1989: concrete cast crumbling</a:t>
            </a:r>
            <a:endParaRPr b="0" lang="en-GB" sz="2600" strike="noStrike" u="none">
              <a:solidFill>
                <a:srgbClr val="000000"/>
              </a:solidFill>
              <a:effectLst/>
              <a:uFillTx/>
              <a:latin typeface="Arial"/>
            </a:endParaRPr>
          </a:p>
        </p:txBody>
      </p:sp>
      <p:sp>
        <p:nvSpPr>
          <p:cNvPr id="579"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The Vernal climate ranges from</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–40˚F to 100˚F (–40˚C to 38˚C).</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By the late 1980s it was coming apart.</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Episode VI: The Return of the </a:t>
            </a:r>
            <a:r>
              <a:rPr b="1" i="1" lang="en-GB" sz="2600" strike="noStrike" u="none">
                <a:solidFill>
                  <a:srgbClr val="000099"/>
                </a:solidFill>
                <a:effectLst/>
                <a:uFillTx/>
                <a:latin typeface="Trebuchet MS"/>
                <a:ea typeface="DejaVu Sans"/>
              </a:rPr>
              <a:t>Diplodocus</a:t>
            </a:r>
            <a:endParaRPr b="0" lang="en-GB" sz="2600" strike="noStrike" u="none">
              <a:solidFill>
                <a:srgbClr val="000000"/>
              </a:solidFill>
              <a:effectLst/>
              <a:uFillTx/>
              <a:latin typeface="Arial"/>
            </a:endParaRPr>
          </a:p>
        </p:txBody>
      </p:sp>
      <p:sp>
        <p:nvSpPr>
          <p:cNvPr id="581"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In 1989, new molds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were made from</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the concrete cast.</a:t>
            </a:r>
            <a:endParaRPr b="0" lang="en-GB" sz="1800" strike="noStrike" u="none">
              <a:solidFill>
                <a:srgbClr val="000000"/>
              </a:solidFill>
              <a:effectLst/>
              <a:uFillTx/>
              <a:latin typeface="Arial"/>
            </a:endParaRPr>
          </a:p>
        </p:txBody>
      </p:sp>
      <p:pic>
        <p:nvPicPr>
          <p:cNvPr id="582" name="" descr=""/>
          <p:cNvPicPr/>
          <p:nvPr/>
        </p:nvPicPr>
        <p:blipFill>
          <a:blip r:embed="rId1"/>
          <a:stretch/>
        </p:blipFill>
        <p:spPr>
          <a:xfrm>
            <a:off x="3405600" y="1079640"/>
            <a:ext cx="5775480" cy="4315320"/>
          </a:xfrm>
          <a:prstGeom prst="rect">
            <a:avLst/>
          </a:prstGeom>
          <a:noFill/>
          <a:ln w="0">
            <a:noFill/>
          </a:ln>
        </p:spPr>
      </p:pic>
      <p:pic>
        <p:nvPicPr>
          <p:cNvPr id="583" name="" descr=""/>
          <p:cNvPicPr/>
          <p:nvPr/>
        </p:nvPicPr>
        <p:blipFill>
          <a:blip r:embed="rId2"/>
          <a:stretch/>
        </p:blipFill>
        <p:spPr>
          <a:xfrm>
            <a:off x="359640" y="2519640"/>
            <a:ext cx="2516040" cy="1842120"/>
          </a:xfrm>
          <a:prstGeom prst="rect">
            <a:avLst/>
          </a:prstGeom>
          <a:noFill/>
          <a:ln w="0">
            <a:noFill/>
          </a:ln>
        </p:spPr>
      </p:pic>
    </p:spTree>
  </p:cSld>
  <mc:AlternateContent>
    <mc:Choice Requires="p14">
      <p:transition spd="slow" p14:dur="2000"/>
    </mc:Choice>
    <mc:Fallback>
      <p:transition spd="slow"/>
    </mc:Fallback>
  </mc:AlternateContent>
</p:sld>
</file>

<file path=ppt/slides/slide1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1994: Lightweight cast at the old Field House, Vernal</a:t>
            </a:r>
            <a:endParaRPr b="0" lang="en-GB" sz="2600" strike="noStrike" u="none">
              <a:solidFill>
                <a:srgbClr val="000000"/>
              </a:solidFill>
              <a:effectLst/>
              <a:uFillTx/>
              <a:latin typeface="Arial"/>
            </a:endParaRPr>
          </a:p>
        </p:txBody>
      </p:sp>
      <p:pic>
        <p:nvPicPr>
          <p:cNvPr id="585" name="" descr=""/>
          <p:cNvPicPr/>
          <p:nvPr/>
        </p:nvPicPr>
        <p:blipFill>
          <a:blip r:embed="rId1"/>
          <a:stretch/>
        </p:blipFill>
        <p:spPr>
          <a:xfrm>
            <a:off x="0" y="1098360"/>
            <a:ext cx="10076040" cy="5035320"/>
          </a:xfrm>
          <a:prstGeom prst="rect">
            <a:avLst/>
          </a:prstGeom>
          <a:noFill/>
          <a:ln w="0">
            <a:noFill/>
          </a:ln>
        </p:spPr>
      </p:pic>
    </p:spTree>
  </p:cSld>
  <mc:AlternateContent>
    <mc:Choice Requires="p14">
      <p:transition spd="slow" p14:dur="2000"/>
    </mc:Choice>
    <mc:Fallback>
      <p:transition spd="slow"/>
    </mc:Fallback>
  </mc:AlternateContent>
</p:sld>
</file>

<file path=ppt/slides/slide1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1994: Lightweight cast at the old Field House, Vernal</a:t>
            </a:r>
            <a:endParaRPr b="0" lang="en-GB" sz="2600" strike="noStrike" u="none">
              <a:solidFill>
                <a:srgbClr val="000000"/>
              </a:solidFill>
              <a:effectLst/>
              <a:uFillTx/>
              <a:latin typeface="Arial"/>
            </a:endParaRPr>
          </a:p>
        </p:txBody>
      </p:sp>
      <p:pic>
        <p:nvPicPr>
          <p:cNvPr id="587" name="" descr=""/>
          <p:cNvPicPr/>
          <p:nvPr/>
        </p:nvPicPr>
        <p:blipFill>
          <a:blip r:embed="rId1"/>
          <a:stretch/>
        </p:blipFill>
        <p:spPr>
          <a:xfrm>
            <a:off x="0" y="1090080"/>
            <a:ext cx="10092960" cy="5043600"/>
          </a:xfrm>
          <a:prstGeom prst="rect">
            <a:avLst/>
          </a:prstGeom>
          <a:noFill/>
          <a:ln w="0">
            <a:noFill/>
          </a:ln>
        </p:spPr>
      </p:pic>
    </p:spTree>
  </p:cSld>
  <mc:AlternateContent>
    <mc:Choice Requires="p14">
      <p:transition spd="slow" p14:dur="2000"/>
    </mc:Choice>
    <mc:Fallback>
      <p:transition spd="slow"/>
    </mc:Fallback>
  </mc:AlternateContent>
</p:sld>
</file>

<file path=ppt/slides/slide1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8" name="" descr=""/>
          <p:cNvPicPr/>
          <p:nvPr/>
        </p:nvPicPr>
        <p:blipFill>
          <a:blip r:embed="rId1"/>
          <a:stretch/>
        </p:blipFill>
        <p:spPr>
          <a:xfrm>
            <a:off x="0" y="1080"/>
            <a:ext cx="10076040" cy="5664600"/>
          </a:xfrm>
          <a:prstGeom prst="rect">
            <a:avLst/>
          </a:prstGeom>
          <a:noFill/>
          <a:ln w="0">
            <a:noFill/>
          </a:ln>
        </p:spPr>
      </p:pic>
      <p:sp>
        <p:nvSpPr>
          <p:cNvPr id="589"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2004: Lightweight cast moved to the new Field House</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Other second-generation casts</a:t>
            </a:r>
            <a:endParaRPr b="0" lang="en-GB" sz="2600" strike="noStrike" u="none">
              <a:solidFill>
                <a:srgbClr val="000000"/>
              </a:solidFill>
              <a:effectLst/>
              <a:uFillTx/>
              <a:latin typeface="Arial"/>
            </a:endParaRPr>
          </a:p>
        </p:txBody>
      </p:sp>
      <p:sp>
        <p:nvSpPr>
          <p:cNvPr id="591" name=""/>
          <p:cNvSpPr/>
          <p:nvPr/>
        </p:nvSpPr>
        <p:spPr>
          <a:xfrm>
            <a:off x="359640" y="1115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These now inhabit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Japan (five copies)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Canada,</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and several locations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in Florida.</a:t>
            </a:r>
            <a:endParaRPr b="0" lang="en-GB" sz="1800" strike="noStrike" u="none">
              <a:solidFill>
                <a:srgbClr val="000000"/>
              </a:solidFill>
              <a:effectLst/>
              <a:uFillTx/>
              <a:latin typeface="Arial"/>
            </a:endParaRPr>
          </a:p>
        </p:txBody>
      </p:sp>
      <p:pic>
        <p:nvPicPr>
          <p:cNvPr id="592" name="" descr=""/>
          <p:cNvPicPr/>
          <p:nvPr/>
        </p:nvPicPr>
        <p:blipFill>
          <a:blip r:embed="rId1"/>
          <a:stretch/>
        </p:blipFill>
        <p:spPr>
          <a:xfrm>
            <a:off x="2989800" y="1079640"/>
            <a:ext cx="7086240" cy="4586040"/>
          </a:xfrm>
          <a:prstGeom prst="rect">
            <a:avLst/>
          </a:prstGeom>
          <a:noFill/>
          <a:ln w="0">
            <a:noFill/>
          </a:ln>
        </p:spPr>
      </p:pic>
    </p:spTree>
  </p:cSld>
  <mc:AlternateContent>
    <mc:Choice Requires="p14">
      <p:transition spd="slow" p14:dur="2000"/>
    </mc:Choice>
    <mc:Fallback>
      <p:transition spd="slow"/>
    </mc:Fallback>
  </mc:AlternateContent>
</p:sld>
</file>

<file path=ppt/slides/slide1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3" name="" descr=""/>
          <p:cNvPicPr/>
          <p:nvPr/>
        </p:nvPicPr>
        <p:blipFill>
          <a:blip r:embed="rId1"/>
          <a:stretch/>
        </p:blipFill>
        <p:spPr>
          <a:xfrm>
            <a:off x="0" y="1440"/>
            <a:ext cx="10076040" cy="5664240"/>
          </a:xfrm>
          <a:prstGeom prst="rect">
            <a:avLst/>
          </a:prstGeom>
          <a:noFill/>
          <a:ln w="0">
            <a:noFill/>
          </a:ln>
        </p:spPr>
      </p:pic>
      <p:sp>
        <p:nvSpPr>
          <p:cNvPr id="594"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What happened to the concrete cast?</a:t>
            </a:r>
            <a:endParaRPr b="0" lang="en-GB" sz="2600" strike="noStrike" u="none">
              <a:solidFill>
                <a:srgbClr val="000000"/>
              </a:solidFill>
              <a:effectLst/>
              <a:uFillTx/>
              <a:latin typeface="Arial"/>
            </a:endParaRPr>
          </a:p>
        </p:txBody>
      </p:sp>
      <p:sp>
        <p:nvSpPr>
          <p:cNvPr id="595"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Ten years in collections</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at the Prehistoric Museum</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in Price, Utah.</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6" name="" descr=""/>
          <p:cNvPicPr/>
          <p:nvPr/>
        </p:nvPicPr>
        <p:blipFill>
          <a:blip r:embed="rId1"/>
          <a:stretch/>
        </p:blipFill>
        <p:spPr>
          <a:xfrm>
            <a:off x="0" y="1440"/>
            <a:ext cx="10076040" cy="5664240"/>
          </a:xfrm>
          <a:prstGeom prst="rect">
            <a:avLst/>
          </a:prstGeom>
          <a:noFill/>
          <a:ln w="0">
            <a:noFill/>
          </a:ln>
        </p:spPr>
      </p:pic>
      <p:sp>
        <p:nvSpPr>
          <p:cNvPr id="597"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What happened to the concrete cast?</a:t>
            </a:r>
            <a:endParaRPr b="0" lang="en-GB" sz="2600" strike="noStrike" u="none">
              <a:solidFill>
                <a:srgbClr val="000000"/>
              </a:solidFill>
              <a:effectLst/>
              <a:uFillTx/>
              <a:latin typeface="Arial"/>
            </a:endParaRPr>
          </a:p>
        </p:txBody>
      </p:sp>
      <p:sp>
        <p:nvSpPr>
          <p:cNvPr id="598"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Currently on exhibition at the Prehistoric Museum in Price, Utah</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9" name="" descr=""/>
          <p:cNvPicPr/>
          <p:nvPr/>
        </p:nvPicPr>
        <p:blipFill>
          <a:blip r:embed="rId1"/>
          <a:stretch/>
        </p:blipFill>
        <p:spPr>
          <a:xfrm>
            <a:off x="0" y="1440"/>
            <a:ext cx="10076040" cy="5664240"/>
          </a:xfrm>
          <a:prstGeom prst="rect">
            <a:avLst/>
          </a:prstGeom>
          <a:noFill/>
          <a:ln w="0">
            <a:noFill/>
          </a:ln>
        </p:spPr>
      </p:pic>
      <p:sp>
        <p:nvSpPr>
          <p:cNvPr id="60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What happened to the concrete cast?</a:t>
            </a:r>
            <a:endParaRPr b="0" lang="en-GB" sz="2600" strike="noStrike" u="none">
              <a:solidFill>
                <a:srgbClr val="000000"/>
              </a:solidFill>
              <a:effectLst/>
              <a:uFillTx/>
              <a:latin typeface="Arial"/>
            </a:endParaRPr>
          </a:p>
        </p:txBody>
      </p:sp>
      <p:sp>
        <p:nvSpPr>
          <p:cNvPr id="601"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Currently on exhibition at the Prehistoric Museum in Price, Utah</a:t>
            </a:r>
            <a:endParaRPr b="0" lang="en-GB" sz="1800" strike="noStrike" u="none">
              <a:solidFill>
                <a:srgbClr val="000000"/>
              </a:solidFill>
              <a:effectLst/>
              <a:uFillTx/>
              <a:latin typeface="Arial"/>
            </a:endParaRPr>
          </a:p>
        </p:txBody>
      </p:sp>
      <p:sp>
        <p:nvSpPr>
          <p:cNvPr id="602" name=""/>
          <p:cNvSpPr/>
          <p:nvPr/>
        </p:nvSpPr>
        <p:spPr>
          <a:xfrm>
            <a:off x="3204000" y="2592000"/>
            <a:ext cx="3187080" cy="474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2600" strike="noStrike" u="none">
                <a:solidFill>
                  <a:srgbClr val="ff3333"/>
                </a:solidFill>
                <a:effectLst/>
                <a:uFillTx/>
                <a:latin typeface="Trebuchet MS"/>
              </a:rPr>
              <a:t>Note poor definition</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 and finally …</a:t>
            </a:r>
            <a:endParaRPr b="0" lang="en-GB" sz="2600" strike="noStrike" u="none">
              <a:solidFill>
                <a:srgbClr val="000000"/>
              </a:solidFill>
              <a:effectLst/>
              <a:uFillTx/>
              <a:latin typeface="Arial"/>
            </a:endParaRPr>
          </a:p>
        </p:txBody>
      </p:sp>
      <p:sp>
        <p:nvSpPr>
          <p:cNvPr id="604"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Elements cast from these molds are used</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in other mounts</a:t>
            </a:r>
            <a:endParaRPr b="0" lang="en-GB" sz="1800" strike="noStrike" u="none">
              <a:solidFill>
                <a:srgbClr val="000000"/>
              </a:solidFill>
              <a:effectLst/>
              <a:uFillTx/>
              <a:latin typeface="Arial"/>
            </a:endParaRPr>
          </a:p>
        </p:txBody>
      </p:sp>
      <p:pic>
        <p:nvPicPr>
          <p:cNvPr id="605" name="" descr=""/>
          <p:cNvPicPr/>
          <p:nvPr/>
        </p:nvPicPr>
        <p:blipFill>
          <a:blip r:embed="rId1"/>
          <a:stretch/>
        </p:blipFill>
        <p:spPr>
          <a:xfrm>
            <a:off x="5821200" y="0"/>
            <a:ext cx="4254480" cy="5673960"/>
          </a:xfrm>
          <a:prstGeom prst="rect">
            <a:avLst/>
          </a:prstGeom>
          <a:noFill/>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46"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sources of elements for the mount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6" name="" descr=""/>
          <p:cNvPicPr/>
          <p:nvPr/>
        </p:nvPicPr>
        <p:blipFill>
          <a:blip r:embed="rId1"/>
          <a:stretch/>
        </p:blipFill>
        <p:spPr>
          <a:xfrm>
            <a:off x="-5399280" y="914400"/>
            <a:ext cx="15115680" cy="4751280"/>
          </a:xfrm>
          <a:prstGeom prst="rect">
            <a:avLst/>
          </a:prstGeom>
          <a:noFill/>
          <a:ln w="0">
            <a:noFill/>
          </a:ln>
        </p:spPr>
      </p:pic>
      <p:sp>
        <p:nvSpPr>
          <p:cNvPr id="607"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AMNH’s rearing </a:t>
            </a:r>
            <a:r>
              <a:rPr b="1" i="1" lang="en-GB" sz="2600" strike="noStrike" u="none">
                <a:solidFill>
                  <a:srgbClr val="000099"/>
                </a:solidFill>
                <a:effectLst/>
                <a:uFillTx/>
                <a:latin typeface="Trebuchet MS"/>
                <a:ea typeface="DejaVu Sans"/>
              </a:rPr>
              <a:t>Barosaurus</a:t>
            </a:r>
            <a:endParaRPr b="0" lang="en-GB" sz="2600" strike="noStrike" u="none">
              <a:solidFill>
                <a:srgbClr val="000000"/>
              </a:solidFill>
              <a:effectLst/>
              <a:uFillTx/>
              <a:latin typeface="Arial"/>
            </a:endParaRPr>
          </a:p>
        </p:txBody>
      </p:sp>
      <p:sp>
        <p:nvSpPr>
          <p:cNvPr id="608"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Skull, anterior neck, some ribs,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distal tail, chevrons, various limb bones …</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9" name="" descr=""/>
          <p:cNvPicPr/>
          <p:nvPr/>
        </p:nvPicPr>
        <p:blipFill>
          <a:blip r:embed="rId1"/>
          <a:stretch/>
        </p:blipFill>
        <p:spPr>
          <a:xfrm>
            <a:off x="-5399280" y="914400"/>
            <a:ext cx="15115680" cy="4751280"/>
          </a:xfrm>
          <a:prstGeom prst="rect">
            <a:avLst/>
          </a:prstGeom>
          <a:noFill/>
          <a:ln w="0">
            <a:noFill/>
          </a:ln>
        </p:spPr>
      </p:pic>
      <p:sp>
        <p:nvSpPr>
          <p:cNvPr id="610"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AMNH’s rearing </a:t>
            </a:r>
            <a:r>
              <a:rPr b="1" i="1" lang="en-GB" sz="2600" strike="noStrike" u="none">
                <a:solidFill>
                  <a:srgbClr val="000099"/>
                </a:solidFill>
                <a:effectLst/>
                <a:uFillTx/>
                <a:latin typeface="Trebuchet MS"/>
                <a:ea typeface="DejaVu Sans"/>
              </a:rPr>
              <a:t>Barosaurus</a:t>
            </a:r>
            <a:endParaRPr b="0" lang="en-GB" sz="2600" strike="noStrike" u="none">
              <a:solidFill>
                <a:srgbClr val="000000"/>
              </a:solidFill>
              <a:effectLst/>
              <a:uFillTx/>
              <a:latin typeface="Arial"/>
            </a:endParaRPr>
          </a:p>
        </p:txBody>
      </p:sp>
      <p:sp>
        <p:nvSpPr>
          <p:cNvPr id="611" name=""/>
          <p:cNvSpPr/>
          <p:nvPr/>
        </p:nvSpPr>
        <p:spPr>
          <a:xfrm>
            <a:off x="359640" y="1079640"/>
            <a:ext cx="93535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Skull, anterior neck, some ribs,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distal tail, chevrons, various limb bones …</a:t>
            </a:r>
            <a:endParaRPr b="0" lang="en-GB" sz="1800" strike="noStrike" u="none">
              <a:solidFill>
                <a:srgbClr val="000000"/>
              </a:solidFill>
              <a:effectLst/>
              <a:uFillTx/>
              <a:latin typeface="Arial"/>
            </a:endParaRPr>
          </a:p>
        </p:txBody>
      </p:sp>
      <p:sp>
        <p:nvSpPr>
          <p:cNvPr id="612" name=""/>
          <p:cNvSpPr/>
          <p:nvPr/>
        </p:nvSpPr>
        <p:spPr>
          <a:xfrm>
            <a:off x="5795280" y="3311280"/>
            <a:ext cx="4135680" cy="1435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 were cast from molds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that were taken from a concrete cast</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that was made from the molds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that were taken from sculptures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modelled from vertebrae of</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the original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3"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For much, much, much more information …</a:t>
            </a:r>
            <a:endParaRPr b="0" lang="en-GB" sz="2600" strike="noStrike" u="none">
              <a:solidFill>
                <a:srgbClr val="000000"/>
              </a:solidFill>
              <a:effectLst/>
              <a:uFillTx/>
              <a:latin typeface="Arial"/>
            </a:endParaRPr>
          </a:p>
        </p:txBody>
      </p:sp>
      <p:sp>
        <p:nvSpPr>
          <p:cNvPr id="614" name=""/>
          <p:cNvSpPr/>
          <p:nvPr/>
        </p:nvSpPr>
        <p:spPr>
          <a:xfrm>
            <a:off x="359640" y="1079640"/>
            <a:ext cx="755712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Taylor, Michael P., Amy C. Henrici, Linsly J. Church, Ilja Nieuwland and Matthew C. Lamanna. 2025. The history and composition of the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a:t>
            </a:r>
            <a:r>
              <a:rPr b="0" i="1" lang="en-GB" sz="1800" strike="noStrike" u="none">
                <a:solidFill>
                  <a:srgbClr val="000000"/>
                </a:solidFill>
                <a:effectLst/>
                <a:uFillTx/>
                <a:latin typeface="Trebuchet MS"/>
                <a:ea typeface="DejaVu Sans"/>
              </a:rPr>
              <a:t>Annals of the Carnegie Museum</a:t>
            </a:r>
            <a:r>
              <a:rPr b="0" lang="en-GB" sz="1800" strike="noStrike" u="none">
                <a:solidFill>
                  <a:srgbClr val="000000"/>
                </a:solidFill>
                <a:effectLst/>
                <a:uFillTx/>
                <a:latin typeface="Trebuchet MS"/>
                <a:ea typeface="DejaVu Sans"/>
              </a:rPr>
              <a:t> </a:t>
            </a:r>
            <a:r>
              <a:rPr b="1" lang="en-GB" sz="1800" strike="noStrike" u="none">
                <a:solidFill>
                  <a:srgbClr val="000000"/>
                </a:solidFill>
                <a:effectLst/>
                <a:uFillTx/>
                <a:latin typeface="Trebuchet MS"/>
                <a:ea typeface="DejaVu Sans"/>
              </a:rPr>
              <a:t>91(1)</a:t>
            </a:r>
            <a:r>
              <a:rPr b="0" lang="en-GB" sz="1800" strike="noStrike" u="none">
                <a:solidFill>
                  <a:srgbClr val="000000"/>
                </a:solidFill>
                <a:effectLst/>
                <a:uFillTx/>
                <a:latin typeface="Trebuchet MS"/>
                <a:ea typeface="DejaVu Sans"/>
              </a:rPr>
              <a:t>:55–91.</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doi: 10.2992/007.091.0104</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Taylor, Michael P., Steven D. Sroka and Kenneth Carpenter. 2023. The Concrete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of Vernal — a Cultural Icon of Utah. </a:t>
            </a:r>
            <a:r>
              <a:rPr b="0" i="1" lang="en-GB" sz="1800" strike="noStrike" u="none">
                <a:solidFill>
                  <a:srgbClr val="000000"/>
                </a:solidFill>
                <a:effectLst/>
                <a:uFillTx/>
                <a:latin typeface="Trebuchet MS"/>
                <a:ea typeface="DejaVu Sans"/>
              </a:rPr>
              <a:t>Geology of the Intermountain West </a:t>
            </a:r>
            <a:r>
              <a:rPr b="1" lang="en-GB" sz="1800" strike="noStrike" u="none">
                <a:solidFill>
                  <a:srgbClr val="000000"/>
                </a:solidFill>
                <a:effectLst/>
                <a:uFillTx/>
                <a:latin typeface="Trebuchet MS"/>
                <a:ea typeface="DejaVu Sans"/>
              </a:rPr>
              <a:t>10</a:t>
            </a:r>
            <a:r>
              <a:rPr b="0" lang="en-GB" sz="1800" strike="noStrike" u="none">
                <a:solidFill>
                  <a:srgbClr val="000000"/>
                </a:solidFill>
                <a:effectLst/>
                <a:uFillTx/>
                <a:latin typeface="Trebuchet MS"/>
                <a:ea typeface="DejaVu Sans"/>
              </a:rPr>
              <a:t>:65–91. doi:10.31711/giw.v10.pp65-91</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The skeletal reconstruction of </a:t>
            </a:r>
            <a:r>
              <a:rPr b="0" i="1" lang="en-GB" sz="1800" strike="noStrike" u="none">
                <a:solidFill>
                  <a:srgbClr val="000000"/>
                </a:solidFill>
                <a:effectLst/>
                <a:uFillTx/>
                <a:latin typeface="Trebuchet MS"/>
                <a:ea typeface="DejaVu Sans"/>
              </a:rPr>
              <a:t>Barosaurus lentus</a:t>
            </a:r>
            <a:r>
              <a:rPr b="0" lang="en-GB" sz="1800" strike="noStrike" u="none">
                <a:solidFill>
                  <a:srgbClr val="000000"/>
                </a:solidFill>
                <a:effectLst/>
                <a:uFillTx/>
                <a:latin typeface="Trebuchet MS"/>
                <a:ea typeface="DejaVu Sans"/>
              </a:rPr>
              <a:t> in the American Museum of Natural History. In prep. Taylor, Michael P., Peter May, Lowell Dingus, Eugene S. Gaffney, Mark A. Norell and John S. McIntosh†. Manuscript and illustrations at </a:t>
            </a:r>
            <a:r>
              <a:rPr b="0" lang="en-GB" sz="1800" strike="noStrike" u="sng">
                <a:solidFill>
                  <a:srgbClr val="0000ff"/>
                </a:solidFill>
                <a:effectLst/>
                <a:uFillTx/>
                <a:latin typeface="Trebuchet MS"/>
                <a:ea typeface="DejaVu Sans"/>
                <a:hlinkClick r:id="rId1"/>
              </a:rPr>
              <a:t>https://github.com/MikeTaylor/palaeo-baromount</a:t>
            </a:r>
            <a:r>
              <a:rPr b="0" lang="en-GB" sz="1800" strike="noStrike" u="none">
                <a:solidFill>
                  <a:srgbClr val="000000"/>
                </a:solidFill>
                <a:effectLst/>
                <a:uFillTx/>
                <a:latin typeface="Trebuchet MS"/>
                <a:ea typeface="DejaVu Sans"/>
              </a:rPr>
              <a:t> </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5" name=""/>
          <p:cNvSpPr/>
          <p:nvPr/>
        </p:nvSpPr>
        <p:spPr>
          <a:xfrm>
            <a:off x="179640" y="359640"/>
            <a:ext cx="6113520" cy="1386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trike="noStrike" u="none">
                <a:solidFill>
                  <a:srgbClr val="000099"/>
                </a:solidFill>
                <a:effectLst/>
                <a:uFillTx/>
                <a:latin typeface="Trebuchet MS"/>
                <a:ea typeface="DejaVu Sans"/>
              </a:rPr>
              <a:t>The Untold Story of</a:t>
            </a:r>
            <a:endParaRPr b="0" lang="en-GB" sz="4000" strike="noStrike" u="none">
              <a:solidFill>
                <a:srgbClr val="000000"/>
              </a:solidFill>
              <a:effectLst/>
              <a:uFillTx/>
              <a:latin typeface="Arial"/>
            </a:endParaRPr>
          </a:p>
          <a:p>
            <a:pPr>
              <a:lnSpc>
                <a:spcPct val="100000"/>
              </a:lnSpc>
            </a:pPr>
            <a:r>
              <a:rPr b="1" lang="en-GB" sz="4000" strike="noStrike" u="none">
                <a:solidFill>
                  <a:srgbClr val="000099"/>
                </a:solidFill>
                <a:effectLst/>
                <a:uFillTx/>
                <a:latin typeface="Trebuchet MS"/>
                <a:ea typeface="DejaVu Sans"/>
              </a:rPr>
              <a:t>the Carnegie </a:t>
            </a:r>
            <a:r>
              <a:rPr b="1" i="1" lang="en-GB" sz="4000" strike="noStrike" u="none">
                <a:solidFill>
                  <a:srgbClr val="000099"/>
                </a:solidFill>
                <a:effectLst/>
                <a:uFillTx/>
                <a:latin typeface="Trebuchet MS"/>
                <a:ea typeface="DejaVu Sans"/>
              </a:rPr>
              <a:t>Diplodocus</a:t>
            </a:r>
            <a:endParaRPr b="0" lang="en-GB" sz="4000" strike="noStrike" u="none">
              <a:solidFill>
                <a:srgbClr val="000000"/>
              </a:solidFill>
              <a:effectLst/>
              <a:uFillTx/>
              <a:latin typeface="Arial"/>
            </a:endParaRPr>
          </a:p>
        </p:txBody>
      </p:sp>
      <p:sp>
        <p:nvSpPr>
          <p:cNvPr id="616" name=""/>
          <p:cNvSpPr/>
          <p:nvPr/>
        </p:nvSpPr>
        <p:spPr>
          <a:xfrm>
            <a:off x="179640" y="1979640"/>
            <a:ext cx="5573520" cy="972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trike="noStrike" u="none">
                <a:solidFill>
                  <a:srgbClr val="000000"/>
                </a:solidFill>
                <a:effectLst/>
                <a:uFillTx/>
                <a:latin typeface="Trebuchet MS"/>
                <a:ea typeface="PingFang SC"/>
              </a:rPr>
              <a:t>Mike Taylor</a:t>
            </a:r>
            <a:r>
              <a:rPr b="1" lang="en-GB" sz="2000" strike="noStrike" u="none" baseline="33000">
                <a:solidFill>
                  <a:srgbClr val="000000"/>
                </a:solidFill>
                <a:effectLst/>
                <a:uFillTx/>
                <a:latin typeface="Trebuchet MS"/>
                <a:ea typeface="PingFang SC"/>
              </a:rPr>
              <a:t>1,*</a:t>
            </a:r>
            <a:r>
              <a:rPr b="0" lang="en-GB" sz="2000" strike="noStrike" u="none">
                <a:solidFill>
                  <a:srgbClr val="000000"/>
                </a:solidFill>
                <a:effectLst/>
                <a:uFillTx/>
                <a:latin typeface="Trebuchet MS"/>
                <a:ea typeface="PingFang SC"/>
              </a:rPr>
              <a:t>, Matt Lamanna</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Ilja Nieuwland</a:t>
            </a:r>
            <a:r>
              <a:rPr b="0" lang="en-GB" sz="2000" strike="noStrike" u="none" baseline="33000">
                <a:solidFill>
                  <a:srgbClr val="000000"/>
                </a:solidFill>
                <a:effectLst/>
                <a:uFillTx/>
                <a:latin typeface="Trebuchet MS"/>
                <a:ea typeface="PingFang SC"/>
              </a:rPr>
              <a:t>3</a:t>
            </a:r>
            <a:r>
              <a:rPr b="0" lang="en-GB" sz="2000" strike="noStrike" u="none">
                <a:solidFill>
                  <a:srgbClr val="000000"/>
                </a:solidFill>
                <a:effectLst/>
                <a:uFillTx/>
                <a:latin typeface="Trebuchet MS"/>
                <a:ea typeface="PingFang SC"/>
              </a:rPr>
              <a:t>, Amy Henrici</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Linsly Church</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Steve Sroka</a:t>
            </a:r>
            <a:r>
              <a:rPr b="0" lang="en-GB" sz="2000" strike="noStrike" u="none" baseline="33000">
                <a:solidFill>
                  <a:srgbClr val="000000"/>
                </a:solidFill>
                <a:effectLst/>
                <a:uFillTx/>
                <a:latin typeface="Trebuchet MS"/>
                <a:ea typeface="PingFang SC"/>
              </a:rPr>
              <a:t>4</a:t>
            </a:r>
            <a:r>
              <a:rPr b="0" lang="en-GB" sz="2000" strike="noStrike" u="none">
                <a:solidFill>
                  <a:srgbClr val="000000"/>
                </a:solidFill>
                <a:effectLst/>
                <a:uFillTx/>
                <a:latin typeface="Trebuchet MS"/>
                <a:ea typeface="PingFang SC"/>
              </a:rPr>
              <a:t> and Ken Carpenter</a:t>
            </a:r>
            <a:r>
              <a:rPr b="0" lang="en-GB" sz="2000" strike="noStrike" u="none" baseline="33000">
                <a:solidFill>
                  <a:srgbClr val="000000"/>
                </a:solidFill>
                <a:effectLst/>
                <a:uFillTx/>
                <a:latin typeface="Trebuchet MS"/>
                <a:ea typeface="PingFang SC"/>
              </a:rPr>
              <a:t>5</a:t>
            </a:r>
            <a:endParaRPr b="0" lang="en-GB" sz="2000" strike="noStrike" u="none">
              <a:solidFill>
                <a:srgbClr val="000000"/>
              </a:solidFill>
              <a:effectLst/>
              <a:uFillTx/>
              <a:latin typeface="Arial"/>
            </a:endParaRPr>
          </a:p>
        </p:txBody>
      </p:sp>
      <p:sp>
        <p:nvSpPr>
          <p:cNvPr id="617" name=""/>
          <p:cNvSpPr/>
          <p:nvPr/>
        </p:nvSpPr>
        <p:spPr>
          <a:xfrm>
            <a:off x="179640" y="3095280"/>
            <a:ext cx="6477840" cy="126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trike="noStrike" u="none">
                <a:solidFill>
                  <a:srgbClr val="000000"/>
                </a:solidFill>
                <a:effectLst/>
                <a:uFillTx/>
                <a:latin typeface="Trebuchet MS"/>
                <a:ea typeface="DejaVu Sans"/>
              </a:rPr>
              <a:t>1. University of Bristol, Bristol, UK</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2. Carnegie Museum of Natural History, Pittsburgh, PA,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3. Royal Netherlands Academy of Arts and Sciences, Netherlands</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4. Utah Field House of Natural History, Vernal, Utah,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5. University of Colorado Museum, Boulder, Colorado, USA</a:t>
            </a:r>
            <a:endParaRPr b="0" lang="en-GB" sz="1600" strike="noStrike" u="none">
              <a:solidFill>
                <a:srgbClr val="000000"/>
              </a:solidFill>
              <a:effectLst/>
              <a:uFillTx/>
              <a:latin typeface="Arial"/>
            </a:endParaRPr>
          </a:p>
        </p:txBody>
      </p:sp>
      <p:pic>
        <p:nvPicPr>
          <p:cNvPr id="618" name="" descr=""/>
          <p:cNvPicPr/>
          <p:nvPr/>
        </p:nvPicPr>
        <p:blipFill>
          <a:blip r:embed="rId1"/>
          <a:stretch/>
        </p:blipFill>
        <p:spPr>
          <a:xfrm>
            <a:off x="6402960" y="-10800"/>
            <a:ext cx="3670560" cy="5675040"/>
          </a:xfrm>
          <a:prstGeom prst="rect">
            <a:avLst/>
          </a:prstGeom>
          <a:noFill/>
          <a:ln w="0">
            <a:noFill/>
          </a:ln>
        </p:spPr>
      </p:pic>
    </p:spTree>
  </p:cSld>
  <mc:AlternateContent>
    <mc:Choice Requires="p14">
      <p:transition spd="slow" p14:dur="2000"/>
    </mc:Choice>
    <mc:Fallback>
      <p:transition spd="slow"/>
    </mc:Fallback>
  </mc:AlternateContent>
</p:sld>
</file>

<file path=ppt/slides/slide1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
          <p:cNvSpPr/>
          <p:nvPr/>
        </p:nvSpPr>
        <p:spPr>
          <a:xfrm>
            <a:off x="179640" y="359640"/>
            <a:ext cx="6113520" cy="1386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trike="noStrike" u="none">
                <a:solidFill>
                  <a:srgbClr val="000099"/>
                </a:solidFill>
                <a:effectLst/>
                <a:uFillTx/>
                <a:latin typeface="Trebuchet MS"/>
                <a:ea typeface="DejaVu Sans"/>
              </a:rPr>
              <a:t>The Untold Story of</a:t>
            </a:r>
            <a:endParaRPr b="0" lang="en-GB" sz="4000" strike="noStrike" u="none">
              <a:solidFill>
                <a:srgbClr val="000000"/>
              </a:solidFill>
              <a:effectLst/>
              <a:uFillTx/>
              <a:latin typeface="Arial"/>
            </a:endParaRPr>
          </a:p>
          <a:p>
            <a:pPr>
              <a:lnSpc>
                <a:spcPct val="100000"/>
              </a:lnSpc>
            </a:pPr>
            <a:r>
              <a:rPr b="1" lang="en-GB" sz="4000" strike="noStrike" u="none">
                <a:solidFill>
                  <a:srgbClr val="000099"/>
                </a:solidFill>
                <a:effectLst/>
                <a:uFillTx/>
                <a:latin typeface="Trebuchet MS"/>
                <a:ea typeface="DejaVu Sans"/>
              </a:rPr>
              <a:t>the Carnegie </a:t>
            </a:r>
            <a:r>
              <a:rPr b="1" i="1" lang="en-GB" sz="4000" strike="noStrike" u="none">
                <a:solidFill>
                  <a:srgbClr val="000099"/>
                </a:solidFill>
                <a:effectLst/>
                <a:uFillTx/>
                <a:latin typeface="Trebuchet MS"/>
                <a:ea typeface="DejaVu Sans"/>
              </a:rPr>
              <a:t>Diplodocus</a:t>
            </a:r>
            <a:endParaRPr b="0" lang="en-GB" sz="4000" strike="noStrike" u="none">
              <a:solidFill>
                <a:srgbClr val="000000"/>
              </a:solidFill>
              <a:effectLst/>
              <a:uFillTx/>
              <a:latin typeface="Arial"/>
            </a:endParaRPr>
          </a:p>
        </p:txBody>
      </p:sp>
      <p:sp>
        <p:nvSpPr>
          <p:cNvPr id="620" name=""/>
          <p:cNvSpPr/>
          <p:nvPr/>
        </p:nvSpPr>
        <p:spPr>
          <a:xfrm>
            <a:off x="179640" y="1979640"/>
            <a:ext cx="5573520" cy="972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trike="noStrike" u="none">
                <a:solidFill>
                  <a:srgbClr val="000000"/>
                </a:solidFill>
                <a:effectLst/>
                <a:uFillTx/>
                <a:latin typeface="Trebuchet MS"/>
                <a:ea typeface="PingFang SC"/>
              </a:rPr>
              <a:t>Mike Taylor</a:t>
            </a:r>
            <a:r>
              <a:rPr b="1" lang="en-GB" sz="2000" strike="noStrike" u="none" baseline="33000">
                <a:solidFill>
                  <a:srgbClr val="000000"/>
                </a:solidFill>
                <a:effectLst/>
                <a:uFillTx/>
                <a:latin typeface="Trebuchet MS"/>
                <a:ea typeface="PingFang SC"/>
              </a:rPr>
              <a:t>1,*</a:t>
            </a:r>
            <a:r>
              <a:rPr b="0" lang="en-GB" sz="2000" strike="noStrike" u="none">
                <a:solidFill>
                  <a:srgbClr val="000000"/>
                </a:solidFill>
                <a:effectLst/>
                <a:uFillTx/>
                <a:latin typeface="Trebuchet MS"/>
                <a:ea typeface="PingFang SC"/>
              </a:rPr>
              <a:t>, Matt Lamanna</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Ilja Nieuwland</a:t>
            </a:r>
            <a:r>
              <a:rPr b="0" lang="en-GB" sz="2000" strike="noStrike" u="none" baseline="33000">
                <a:solidFill>
                  <a:srgbClr val="000000"/>
                </a:solidFill>
                <a:effectLst/>
                <a:uFillTx/>
                <a:latin typeface="Trebuchet MS"/>
                <a:ea typeface="PingFang SC"/>
              </a:rPr>
              <a:t>3</a:t>
            </a:r>
            <a:r>
              <a:rPr b="0" lang="en-GB" sz="2000" strike="noStrike" u="none">
                <a:solidFill>
                  <a:srgbClr val="000000"/>
                </a:solidFill>
                <a:effectLst/>
                <a:uFillTx/>
                <a:latin typeface="Trebuchet MS"/>
                <a:ea typeface="PingFang SC"/>
              </a:rPr>
              <a:t>, Amy Henrici</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Linsly Church</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Steve Sroka</a:t>
            </a:r>
            <a:r>
              <a:rPr b="0" lang="en-GB" sz="2000" strike="noStrike" u="none" baseline="33000">
                <a:solidFill>
                  <a:srgbClr val="000000"/>
                </a:solidFill>
                <a:effectLst/>
                <a:uFillTx/>
                <a:latin typeface="Trebuchet MS"/>
                <a:ea typeface="PingFang SC"/>
              </a:rPr>
              <a:t>4</a:t>
            </a:r>
            <a:r>
              <a:rPr b="0" lang="en-GB" sz="2000" strike="noStrike" u="none">
                <a:solidFill>
                  <a:srgbClr val="000000"/>
                </a:solidFill>
                <a:effectLst/>
                <a:uFillTx/>
                <a:latin typeface="Trebuchet MS"/>
                <a:ea typeface="PingFang SC"/>
              </a:rPr>
              <a:t> and Ken Carpenter</a:t>
            </a:r>
            <a:r>
              <a:rPr b="0" lang="en-GB" sz="2000" strike="noStrike" u="none" baseline="33000">
                <a:solidFill>
                  <a:srgbClr val="000000"/>
                </a:solidFill>
                <a:effectLst/>
                <a:uFillTx/>
                <a:latin typeface="Trebuchet MS"/>
                <a:ea typeface="PingFang SC"/>
              </a:rPr>
              <a:t>5</a:t>
            </a:r>
            <a:endParaRPr b="0" lang="en-GB" sz="2000" strike="noStrike" u="none">
              <a:solidFill>
                <a:srgbClr val="000000"/>
              </a:solidFill>
              <a:effectLst/>
              <a:uFillTx/>
              <a:latin typeface="Arial"/>
            </a:endParaRPr>
          </a:p>
        </p:txBody>
      </p:sp>
      <p:sp>
        <p:nvSpPr>
          <p:cNvPr id="621" name=""/>
          <p:cNvSpPr/>
          <p:nvPr/>
        </p:nvSpPr>
        <p:spPr>
          <a:xfrm>
            <a:off x="179640" y="3095280"/>
            <a:ext cx="6477840" cy="126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trike="noStrike" u="none">
                <a:solidFill>
                  <a:srgbClr val="000000"/>
                </a:solidFill>
                <a:effectLst/>
                <a:uFillTx/>
                <a:latin typeface="Trebuchet MS"/>
                <a:ea typeface="DejaVu Sans"/>
              </a:rPr>
              <a:t>1. University of Bristol, Bristol, UK</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2. Carnegie Museum of Natural History, Pittsburgh, PA,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3. Royal Netherlands Academy of Arts and Sciences, Netherlands</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4. Utah Field House of Natural History, Vernal, Utah,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5. University of Colorado Museum, Boulder, Colorado, USA</a:t>
            </a:r>
            <a:endParaRPr b="0" lang="en-GB" sz="1600" strike="noStrike" u="none">
              <a:solidFill>
                <a:srgbClr val="000000"/>
              </a:solidFill>
              <a:effectLst/>
              <a:uFillTx/>
              <a:latin typeface="Arial"/>
            </a:endParaRPr>
          </a:p>
        </p:txBody>
      </p:sp>
      <p:pic>
        <p:nvPicPr>
          <p:cNvPr id="622" name="" descr=""/>
          <p:cNvPicPr/>
          <p:nvPr/>
        </p:nvPicPr>
        <p:blipFill>
          <a:blip r:embed="rId1"/>
          <a:stretch/>
        </p:blipFill>
        <p:spPr>
          <a:xfrm>
            <a:off x="6402960" y="-10800"/>
            <a:ext cx="3670560" cy="5675040"/>
          </a:xfrm>
          <a:prstGeom prst="rect">
            <a:avLst/>
          </a:prstGeom>
          <a:noFill/>
          <a:ln w="0">
            <a:noFill/>
          </a:ln>
        </p:spPr>
      </p:pic>
      <p:sp>
        <p:nvSpPr>
          <p:cNvPr id="623" name=""/>
          <p:cNvSpPr/>
          <p:nvPr/>
        </p:nvSpPr>
        <p:spPr>
          <a:xfrm>
            <a:off x="1440000" y="5040000"/>
            <a:ext cx="3150360" cy="443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400" strike="noStrike" u="none">
                <a:solidFill>
                  <a:srgbClr val="ff3333"/>
                </a:solidFill>
                <a:effectLst/>
                <a:uFillTx/>
                <a:latin typeface="Trebuchet MS"/>
              </a:rPr>
              <a:t>All these co-authors!</a:t>
            </a:r>
            <a:endParaRPr b="0" lang="en-GB"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
          <p:cNvSpPr/>
          <p:nvPr/>
        </p:nvSpPr>
        <p:spPr>
          <a:xfrm>
            <a:off x="179640" y="359640"/>
            <a:ext cx="6113520" cy="1386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4000" strike="noStrike" u="none">
                <a:solidFill>
                  <a:srgbClr val="000099"/>
                </a:solidFill>
                <a:effectLst/>
                <a:uFillTx/>
                <a:latin typeface="Trebuchet MS"/>
                <a:ea typeface="DejaVu Sans"/>
              </a:rPr>
              <a:t>The Untold Story of</a:t>
            </a:r>
            <a:endParaRPr b="0" lang="en-GB" sz="4000" strike="noStrike" u="none">
              <a:solidFill>
                <a:srgbClr val="000000"/>
              </a:solidFill>
              <a:effectLst/>
              <a:uFillTx/>
              <a:latin typeface="Arial"/>
            </a:endParaRPr>
          </a:p>
          <a:p>
            <a:pPr>
              <a:lnSpc>
                <a:spcPct val="100000"/>
              </a:lnSpc>
            </a:pPr>
            <a:r>
              <a:rPr b="1" lang="en-GB" sz="4000" strike="noStrike" u="none">
                <a:solidFill>
                  <a:srgbClr val="000099"/>
                </a:solidFill>
                <a:effectLst/>
                <a:uFillTx/>
                <a:latin typeface="Trebuchet MS"/>
                <a:ea typeface="DejaVu Sans"/>
              </a:rPr>
              <a:t>the Carnegie </a:t>
            </a:r>
            <a:r>
              <a:rPr b="1" i="1" lang="en-GB" sz="4000" strike="noStrike" u="none">
                <a:solidFill>
                  <a:srgbClr val="000099"/>
                </a:solidFill>
                <a:effectLst/>
                <a:uFillTx/>
                <a:latin typeface="Trebuchet MS"/>
                <a:ea typeface="DejaVu Sans"/>
              </a:rPr>
              <a:t>Diplodocus</a:t>
            </a:r>
            <a:endParaRPr b="0" lang="en-GB" sz="4000" strike="noStrike" u="none">
              <a:solidFill>
                <a:srgbClr val="000000"/>
              </a:solidFill>
              <a:effectLst/>
              <a:uFillTx/>
              <a:latin typeface="Arial"/>
            </a:endParaRPr>
          </a:p>
        </p:txBody>
      </p:sp>
      <p:sp>
        <p:nvSpPr>
          <p:cNvPr id="625" name=""/>
          <p:cNvSpPr/>
          <p:nvPr/>
        </p:nvSpPr>
        <p:spPr>
          <a:xfrm>
            <a:off x="179640" y="1979640"/>
            <a:ext cx="5573520" cy="972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trike="noStrike" u="none">
                <a:solidFill>
                  <a:srgbClr val="000000"/>
                </a:solidFill>
                <a:effectLst/>
                <a:uFillTx/>
                <a:latin typeface="Trebuchet MS"/>
                <a:ea typeface="PingFang SC"/>
              </a:rPr>
              <a:t>Mike Taylor</a:t>
            </a:r>
            <a:r>
              <a:rPr b="1" lang="en-GB" sz="2000" strike="noStrike" u="none" baseline="33000">
                <a:solidFill>
                  <a:srgbClr val="000000"/>
                </a:solidFill>
                <a:effectLst/>
                <a:uFillTx/>
                <a:latin typeface="Trebuchet MS"/>
                <a:ea typeface="PingFang SC"/>
              </a:rPr>
              <a:t>1,*</a:t>
            </a:r>
            <a:r>
              <a:rPr b="0" lang="en-GB" sz="2000" strike="noStrike" u="none">
                <a:solidFill>
                  <a:srgbClr val="000000"/>
                </a:solidFill>
                <a:effectLst/>
                <a:uFillTx/>
                <a:latin typeface="Trebuchet MS"/>
                <a:ea typeface="PingFang SC"/>
              </a:rPr>
              <a:t>, Matt Lamanna</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Ilja Nieuwland</a:t>
            </a:r>
            <a:r>
              <a:rPr b="0" lang="en-GB" sz="2000" strike="noStrike" u="none" baseline="33000">
                <a:solidFill>
                  <a:srgbClr val="000000"/>
                </a:solidFill>
                <a:effectLst/>
                <a:uFillTx/>
                <a:latin typeface="Trebuchet MS"/>
                <a:ea typeface="PingFang SC"/>
              </a:rPr>
              <a:t>3</a:t>
            </a:r>
            <a:r>
              <a:rPr b="0" lang="en-GB" sz="2000" strike="noStrike" u="none">
                <a:solidFill>
                  <a:srgbClr val="000000"/>
                </a:solidFill>
                <a:effectLst/>
                <a:uFillTx/>
                <a:latin typeface="Trebuchet MS"/>
                <a:ea typeface="PingFang SC"/>
              </a:rPr>
              <a:t>, Amy Henrici</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Linsly Church</a:t>
            </a:r>
            <a:r>
              <a:rPr b="0" lang="en-GB" sz="2000" strike="noStrike" u="none" baseline="33000">
                <a:solidFill>
                  <a:srgbClr val="000000"/>
                </a:solidFill>
                <a:effectLst/>
                <a:uFillTx/>
                <a:latin typeface="Trebuchet MS"/>
                <a:ea typeface="PingFang SC"/>
              </a:rPr>
              <a:t>2</a:t>
            </a:r>
            <a:r>
              <a:rPr b="0" lang="en-GB" sz="2000" strike="noStrike" u="none">
                <a:solidFill>
                  <a:srgbClr val="000000"/>
                </a:solidFill>
                <a:effectLst/>
                <a:uFillTx/>
                <a:latin typeface="Trebuchet MS"/>
                <a:ea typeface="PingFang SC"/>
              </a:rPr>
              <a:t>, Steve Sroka</a:t>
            </a:r>
            <a:r>
              <a:rPr b="0" lang="en-GB" sz="2000" strike="noStrike" u="none" baseline="33000">
                <a:solidFill>
                  <a:srgbClr val="000000"/>
                </a:solidFill>
                <a:effectLst/>
                <a:uFillTx/>
                <a:latin typeface="Trebuchet MS"/>
                <a:ea typeface="PingFang SC"/>
              </a:rPr>
              <a:t>4</a:t>
            </a:r>
            <a:r>
              <a:rPr b="0" lang="en-GB" sz="2000" strike="noStrike" u="none">
                <a:solidFill>
                  <a:srgbClr val="000000"/>
                </a:solidFill>
                <a:effectLst/>
                <a:uFillTx/>
                <a:latin typeface="Trebuchet MS"/>
                <a:ea typeface="PingFang SC"/>
              </a:rPr>
              <a:t> and Ken Carpenter</a:t>
            </a:r>
            <a:r>
              <a:rPr b="0" lang="en-GB" sz="2000" strike="noStrike" u="none" baseline="33000">
                <a:solidFill>
                  <a:srgbClr val="000000"/>
                </a:solidFill>
                <a:effectLst/>
                <a:uFillTx/>
                <a:latin typeface="Trebuchet MS"/>
                <a:ea typeface="PingFang SC"/>
              </a:rPr>
              <a:t>5</a:t>
            </a:r>
            <a:endParaRPr b="0" lang="en-GB" sz="2000" strike="noStrike" u="none">
              <a:solidFill>
                <a:srgbClr val="000000"/>
              </a:solidFill>
              <a:effectLst/>
              <a:uFillTx/>
              <a:latin typeface="Arial"/>
            </a:endParaRPr>
          </a:p>
        </p:txBody>
      </p:sp>
      <p:sp>
        <p:nvSpPr>
          <p:cNvPr id="626" name=""/>
          <p:cNvSpPr/>
          <p:nvPr/>
        </p:nvSpPr>
        <p:spPr>
          <a:xfrm>
            <a:off x="179640" y="3095280"/>
            <a:ext cx="6477840" cy="1265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600" strike="noStrike" u="none">
                <a:solidFill>
                  <a:srgbClr val="000000"/>
                </a:solidFill>
                <a:effectLst/>
                <a:uFillTx/>
                <a:latin typeface="Trebuchet MS"/>
                <a:ea typeface="DejaVu Sans"/>
              </a:rPr>
              <a:t>1. University of Bristol, Bristol, UK</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2. Carnegie Museum of Natural History, Pittsburgh, PA,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3. Royal Netherlands Academy of Arts and Sciences, Netherlands</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4. Utah Field House of Natural History, Vernal, Utah, USA</a:t>
            </a:r>
            <a:endParaRPr b="0" lang="en-GB" sz="1600" strike="noStrike" u="none">
              <a:solidFill>
                <a:srgbClr val="000000"/>
              </a:solidFill>
              <a:effectLst/>
              <a:uFillTx/>
              <a:latin typeface="Arial"/>
            </a:endParaRPr>
          </a:p>
          <a:p>
            <a:pPr>
              <a:lnSpc>
                <a:spcPct val="100000"/>
              </a:lnSpc>
            </a:pPr>
            <a:r>
              <a:rPr b="0" lang="en-GB" sz="1600" strike="noStrike" u="none">
                <a:solidFill>
                  <a:srgbClr val="000000"/>
                </a:solidFill>
                <a:effectLst/>
                <a:uFillTx/>
                <a:latin typeface="Trebuchet MS"/>
                <a:ea typeface="DejaVu Sans"/>
              </a:rPr>
              <a:t>5. University of Colorado Museum, Boulder, Colorado, USA</a:t>
            </a:r>
            <a:endParaRPr b="0" lang="en-GB" sz="1600" strike="noStrike" u="none">
              <a:solidFill>
                <a:srgbClr val="000000"/>
              </a:solidFill>
              <a:effectLst/>
              <a:uFillTx/>
              <a:latin typeface="Arial"/>
            </a:endParaRPr>
          </a:p>
        </p:txBody>
      </p:sp>
      <p:pic>
        <p:nvPicPr>
          <p:cNvPr id="627" name="" descr=""/>
          <p:cNvPicPr/>
          <p:nvPr/>
        </p:nvPicPr>
        <p:blipFill>
          <a:blip r:embed="rId1"/>
          <a:stretch/>
        </p:blipFill>
        <p:spPr>
          <a:xfrm>
            <a:off x="6402960" y="-10800"/>
            <a:ext cx="3670560" cy="5675040"/>
          </a:xfrm>
          <a:prstGeom prst="rect">
            <a:avLst/>
          </a:prstGeom>
          <a:noFill/>
          <a:ln w="0">
            <a:noFill/>
          </a:ln>
        </p:spPr>
      </p:pic>
      <p:sp>
        <p:nvSpPr>
          <p:cNvPr id="628" name=""/>
          <p:cNvSpPr/>
          <p:nvPr/>
        </p:nvSpPr>
        <p:spPr>
          <a:xfrm flipV="1">
            <a:off x="1368000" y="468000"/>
            <a:ext cx="540000" cy="540000"/>
          </a:xfrm>
          <a:prstGeom prst="line">
            <a:avLst/>
          </a:prstGeom>
          <a:ln w="144000">
            <a:solidFill>
              <a:srgbClr val="ff0000"/>
            </a:solidFill>
            <a:round/>
          </a:ln>
        </p:spPr>
        <p:style>
          <a:lnRef idx="0"/>
          <a:fillRef idx="0"/>
          <a:effectRef idx="0"/>
          <a:fontRef idx="minor"/>
        </p:style>
        <p:txBody>
          <a:bodyPr lIns="162000" rIns="162000" tIns="117000" bIns="117000" anchor="ctr">
            <a:noAutofit/>
          </a:bodyPr>
          <a:p>
            <a:endParaRPr b="0" lang="en-GB" sz="1800" strike="noStrike" u="none">
              <a:solidFill>
                <a:srgbClr val="000000"/>
              </a:solidFill>
              <a:effectLst/>
              <a:uFillTx/>
              <a:latin typeface="Arial"/>
              <a:ea typeface="DejaVu Sans"/>
            </a:endParaRPr>
          </a:p>
        </p:txBody>
      </p:sp>
      <p:sp>
        <p:nvSpPr>
          <p:cNvPr id="629" name=""/>
          <p:cNvSpPr/>
          <p:nvPr/>
        </p:nvSpPr>
        <p:spPr>
          <a:xfrm flipH="1" flipV="1">
            <a:off x="1368000" y="468000"/>
            <a:ext cx="540000" cy="540000"/>
          </a:xfrm>
          <a:prstGeom prst="line">
            <a:avLst/>
          </a:prstGeom>
          <a:ln w="144000">
            <a:solidFill>
              <a:srgbClr val="ff0000"/>
            </a:solidFill>
            <a:round/>
          </a:ln>
        </p:spPr>
        <p:style>
          <a:lnRef idx="0"/>
          <a:fillRef idx="0"/>
          <a:effectRef idx="0"/>
          <a:fontRef idx="minor"/>
        </p:style>
        <p:txBody>
          <a:bodyPr lIns="162000" rIns="162000" tIns="117000" bIns="117000" anchor="ctr">
            <a:noAutofit/>
          </a:bodyPr>
          <a:p>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1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1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0" name="" descr=""/>
          <p:cNvPicPr/>
          <p:nvPr/>
        </p:nvPicPr>
        <p:blipFill>
          <a:blip r:embed="rId1"/>
          <a:stretch/>
        </p:blipFill>
        <p:spPr>
          <a:xfrm>
            <a:off x="2520000" y="0"/>
            <a:ext cx="7560360" cy="5671800"/>
          </a:xfrm>
          <a:prstGeom prst="rect">
            <a:avLst/>
          </a:prstGeom>
          <a:noFill/>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48"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sources of elements for the mount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write background on sources of bones in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50"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sources of elements for the mount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write background on sources of bones in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
          <p:cNvSpPr/>
          <p:nvPr/>
        </p:nvSpPr>
        <p:spPr>
          <a:xfrm>
            <a:off x="359640" y="359640"/>
            <a:ext cx="2157120" cy="5037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sauropod</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dinosaur</a:t>
            </a:r>
            <a:endParaRPr b="0" lang="en-GB" sz="2600" strike="noStrike" u="none">
              <a:solidFill>
                <a:srgbClr val="000000"/>
              </a:solidFill>
              <a:effectLst/>
              <a:uFillTx/>
              <a:latin typeface="Arial"/>
            </a:endParaRPr>
          </a:p>
          <a:p>
            <a:pPr>
              <a:lnSpc>
                <a:spcPct val="100000"/>
              </a:lnSpc>
            </a:pPr>
            <a:r>
              <a:rPr b="1" i="1" lang="en-GB" sz="2600" strike="noStrike" u="none">
                <a:solidFill>
                  <a:srgbClr val="000099"/>
                </a:solidFill>
                <a:effectLst/>
                <a:uFillTx/>
                <a:latin typeface="Trebuchet MS"/>
                <a:ea typeface="DejaVu Sans"/>
              </a:rPr>
              <a:t>Diplodocus</a:t>
            </a:r>
            <a:endParaRPr b="0" lang="en-GB" sz="26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Best known</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from the</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Carnegie</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specimen</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“CM 84”</a:t>
            </a:r>
            <a:endParaRPr b="0" lang="en-GB" sz="2600" strike="noStrike" u="none">
              <a:solidFill>
                <a:srgbClr val="000000"/>
              </a:solidFill>
              <a:effectLst/>
              <a:uFillTx/>
              <a:latin typeface="Arial"/>
            </a:endParaRPr>
          </a:p>
        </p:txBody>
      </p:sp>
      <p:pic>
        <p:nvPicPr>
          <p:cNvPr id="77" name="" descr=""/>
          <p:cNvPicPr/>
          <p:nvPr/>
        </p:nvPicPr>
        <p:blipFill>
          <a:blip r:embed="rId1"/>
          <a:stretch/>
        </p:blipFill>
        <p:spPr>
          <a:xfrm>
            <a:off x="2519640" y="0"/>
            <a:ext cx="7553880" cy="5663520"/>
          </a:xfrm>
          <a:prstGeom prst="rect">
            <a:avLst/>
          </a:prstGeom>
          <a:noFill/>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52"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sources of elements for the mount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write background on sources of bones in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2022: write sections about changes made to the various casts.</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54"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r>
              <a:rPr b="0" lang="en-GB" sz="1800" strike="noStrike" u="none">
                <a:solidFill>
                  <a:srgbClr val="000000"/>
                </a:solidFill>
                <a:effectLst/>
                <a:uFillTx/>
                <a:latin typeface="Trebuchet MS"/>
                <a:ea typeface="DejaVu Sans"/>
              </a:rPr>
              <a:t>May 2016: Sauropocalypse. Matt and I think BYU 9024 is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2016: "How big did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 get?" talk at SVPCA in Liverpool.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the AMNH 6341 </a:t>
            </a:r>
            <a:r>
              <a:rPr b="0" i="1" lang="en-GB" sz="1800" strike="noStrike" u="none">
                <a:solidFill>
                  <a:srgbClr val="000000"/>
                </a:solidFill>
                <a:effectLst/>
                <a:uFillTx/>
                <a:latin typeface="Trebuchet MS"/>
                <a:ea typeface="DejaVu Sans"/>
              </a:rPr>
              <a:t>Barosaurus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write background on sources of elements for the mount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write background on sources of bones in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August 2022: write sections about changes made to the various casts.</a:t>
            </a: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56"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58"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
        <p:nvSpPr>
          <p:cNvPr id="159" name=""/>
          <p:cNvSpPr/>
          <p:nvPr/>
        </p:nvSpPr>
        <p:spPr>
          <a:xfrm>
            <a:off x="5760360" y="3096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61"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
        <p:nvSpPr>
          <p:cNvPr id="162" name=""/>
          <p:cNvSpPr/>
          <p:nvPr/>
        </p:nvSpPr>
        <p:spPr>
          <a:xfrm>
            <a:off x="7920360" y="3780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63" name=""/>
          <p:cNvSpPr/>
          <p:nvPr/>
        </p:nvSpPr>
        <p:spPr>
          <a:xfrm>
            <a:off x="5760360" y="3096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65"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
        <p:nvSpPr>
          <p:cNvPr id="166" name=""/>
          <p:cNvSpPr/>
          <p:nvPr/>
        </p:nvSpPr>
        <p:spPr>
          <a:xfrm>
            <a:off x="7920360" y="3780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67" name=""/>
          <p:cNvSpPr/>
          <p:nvPr/>
        </p:nvSpPr>
        <p:spPr>
          <a:xfrm>
            <a:off x="5760360" y="3096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68" name=""/>
          <p:cNvSpPr/>
          <p:nvPr/>
        </p:nvSpPr>
        <p:spPr>
          <a:xfrm>
            <a:off x="8712000" y="2376000"/>
            <a:ext cx="8398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95%</a:t>
            </a:r>
            <a:endParaRPr b="0" lang="en-GB"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70"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
        <p:nvSpPr>
          <p:cNvPr id="171" name=""/>
          <p:cNvSpPr/>
          <p:nvPr/>
        </p:nvSpPr>
        <p:spPr>
          <a:xfrm>
            <a:off x="7920360" y="3780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72" name=""/>
          <p:cNvSpPr/>
          <p:nvPr/>
        </p:nvSpPr>
        <p:spPr>
          <a:xfrm>
            <a:off x="5760360" y="3096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73" name=""/>
          <p:cNvSpPr/>
          <p:nvPr/>
        </p:nvSpPr>
        <p:spPr>
          <a:xfrm>
            <a:off x="8712000" y="2376000"/>
            <a:ext cx="8398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95%</a:t>
            </a:r>
            <a:endParaRPr b="0" lang="en-GB" sz="2800" strike="noStrike" u="none">
              <a:solidFill>
                <a:srgbClr val="000000"/>
              </a:solidFill>
              <a:effectLst/>
              <a:uFillTx/>
              <a:latin typeface="Arial"/>
            </a:endParaRPr>
          </a:p>
        </p:txBody>
      </p:sp>
      <p:sp>
        <p:nvSpPr>
          <p:cNvPr id="174" name=""/>
          <p:cNvSpPr/>
          <p:nvPr/>
        </p:nvSpPr>
        <p:spPr>
          <a:xfrm>
            <a:off x="8352720" y="4464000"/>
            <a:ext cx="8398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75%</a:t>
            </a:r>
            <a:endParaRPr b="0" lang="en-GB"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
        <p:nvSpPr>
          <p:cNvPr id="176" name=""/>
          <p:cNvSpPr/>
          <p:nvPr/>
        </p:nvSpPr>
        <p:spPr>
          <a:xfrm>
            <a:off x="359640" y="1079640"/>
            <a:ext cx="91785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February 2022: </a:t>
            </a:r>
            <a:r>
              <a:rPr b="1" lang="en-GB" sz="1800" strike="noStrike" u="none">
                <a:solidFill>
                  <a:srgbClr val="000000"/>
                </a:solidFill>
                <a:effectLst/>
                <a:uFillTx/>
                <a:latin typeface="Trebuchet MS"/>
                <a:ea typeface="DejaVu Sans"/>
              </a:rPr>
              <a:t>"Giant specimens of </a:t>
            </a:r>
            <a:r>
              <a:rPr b="1" i="1" lang="en-GB" sz="1800" strike="noStrike" u="none">
                <a:solidFill>
                  <a:srgbClr val="000000"/>
                </a:solidFill>
                <a:effectLst/>
                <a:uFillTx/>
                <a:latin typeface="Trebuchet MS"/>
                <a:ea typeface="DejaVu Sans"/>
              </a:rPr>
              <a:t>Barosaurus</a:t>
            </a:r>
            <a:r>
              <a:rPr b="1" lang="en-GB" sz="1800" strike="noStrike" u="none">
                <a:solidFill>
                  <a:srgbClr val="000000"/>
                </a:solidFill>
                <a:effectLst/>
                <a:uFillTx/>
                <a:latin typeface="Trebuchet MS"/>
                <a:ea typeface="DejaVu Sans"/>
              </a:rPr>
              <a:t> from Utah and Colorado"</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March 2022: </a:t>
            </a:r>
            <a:r>
              <a:rPr b="1" lang="en-GB" sz="1800" strike="noStrike" u="none">
                <a:solidFill>
                  <a:srgbClr val="000000"/>
                </a:solidFill>
                <a:effectLst/>
                <a:uFillTx/>
                <a:latin typeface="Trebuchet MS"/>
                <a:ea typeface="DejaVu Sans"/>
              </a:rPr>
              <a:t>"</a:t>
            </a:r>
            <a:r>
              <a:rPr b="1" i="1" lang="en-GB" sz="1800" strike="noStrike" u="none">
                <a:solidFill>
                  <a:srgbClr val="000000"/>
                </a:solidFill>
                <a:effectLst/>
                <a:uFillTx/>
                <a:latin typeface="Trebuchet MS"/>
                <a:ea typeface="DejaVu Sans"/>
              </a:rPr>
              <a:t>Barosaurus lentus </a:t>
            </a:r>
            <a:r>
              <a:rPr b="1" lang="en-GB" sz="1800" strike="noStrike" u="none">
                <a:solidFill>
                  <a:srgbClr val="000000"/>
                </a:solidFill>
                <a:effectLst/>
                <a:uFillTx/>
                <a:latin typeface="Trebuchet MS"/>
                <a:ea typeface="DejaVu Sans"/>
              </a:rPr>
              <a:t>in the American Museum of Natural History".</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Concrete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 of Vernal".</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April 2022: </a:t>
            </a:r>
            <a:r>
              <a:rPr b="1" lang="en-GB" sz="1800" strike="noStrike" u="none">
                <a:solidFill>
                  <a:srgbClr val="000000"/>
                </a:solidFill>
                <a:effectLst/>
                <a:uFillTx/>
                <a:latin typeface="Trebuchet MS"/>
                <a:ea typeface="DejaVu Sans"/>
              </a:rPr>
              <a:t>"The history and composition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spcBef>
                <a:spcPts val="283"/>
              </a:spcBef>
              <a:spcAft>
                <a:spcPts val="283"/>
              </a:spcAft>
            </a:pPr>
            <a:endParaRPr b="0" lang="en-GB" sz="1800" strike="noStrike" u="none">
              <a:solidFill>
                <a:srgbClr val="000000"/>
              </a:solidFill>
              <a:effectLst/>
              <a:uFillTx/>
              <a:latin typeface="Arial"/>
            </a:endParaRPr>
          </a:p>
          <a:p>
            <a:pPr>
              <a:lnSpc>
                <a:spcPct val="100000"/>
              </a:lnSpc>
              <a:spcBef>
                <a:spcPts val="283"/>
              </a:spcBef>
              <a:spcAft>
                <a:spcPts val="283"/>
              </a:spcAft>
            </a:pPr>
            <a:r>
              <a:rPr b="0" lang="en-GB" sz="1800" strike="noStrike" u="none">
                <a:solidFill>
                  <a:srgbClr val="000000"/>
                </a:solidFill>
                <a:effectLst/>
                <a:uFillTx/>
                <a:latin typeface="Trebuchet MS"/>
                <a:ea typeface="DejaVu Sans"/>
              </a:rPr>
              <a:t>July 2024: </a:t>
            </a:r>
            <a:r>
              <a:rPr b="1" lang="en-GB" sz="1800" strike="noStrike" u="none">
                <a:solidFill>
                  <a:srgbClr val="000000"/>
                </a:solidFill>
                <a:effectLst/>
                <a:uFillTx/>
                <a:latin typeface="Trebuchet MS"/>
                <a:ea typeface="DejaVu Sans"/>
              </a:rPr>
              <a:t>"The history of the cast skeletons of the Carnegie </a:t>
            </a:r>
            <a:r>
              <a:rPr b="1" i="1" lang="en-GB" sz="1800" strike="noStrike" u="none">
                <a:solidFill>
                  <a:srgbClr val="000000"/>
                </a:solidFill>
                <a:effectLst/>
                <a:uFillTx/>
                <a:latin typeface="Trebuchet MS"/>
                <a:ea typeface="DejaVu Sans"/>
              </a:rPr>
              <a:t>Diplodocus</a:t>
            </a:r>
            <a:r>
              <a:rPr b="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
        <p:nvSpPr>
          <p:cNvPr id="177" name=""/>
          <p:cNvSpPr/>
          <p:nvPr/>
        </p:nvSpPr>
        <p:spPr>
          <a:xfrm>
            <a:off x="7920360" y="3780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78" name=""/>
          <p:cNvSpPr/>
          <p:nvPr/>
        </p:nvSpPr>
        <p:spPr>
          <a:xfrm>
            <a:off x="5760360" y="3096000"/>
            <a:ext cx="19202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Published!</a:t>
            </a:r>
            <a:endParaRPr b="0" lang="en-GB" sz="2800" strike="noStrike" u="none">
              <a:solidFill>
                <a:srgbClr val="000000"/>
              </a:solidFill>
              <a:effectLst/>
              <a:uFillTx/>
              <a:latin typeface="Arial"/>
            </a:endParaRPr>
          </a:p>
        </p:txBody>
      </p:sp>
      <p:sp>
        <p:nvSpPr>
          <p:cNvPr id="179" name=""/>
          <p:cNvSpPr/>
          <p:nvPr/>
        </p:nvSpPr>
        <p:spPr>
          <a:xfrm>
            <a:off x="8712000" y="2376000"/>
            <a:ext cx="8398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95%</a:t>
            </a:r>
            <a:endParaRPr b="0" lang="en-GB" sz="2800" strike="noStrike" u="none">
              <a:solidFill>
                <a:srgbClr val="000000"/>
              </a:solidFill>
              <a:effectLst/>
              <a:uFillTx/>
              <a:latin typeface="Arial"/>
            </a:endParaRPr>
          </a:p>
        </p:txBody>
      </p:sp>
      <p:sp>
        <p:nvSpPr>
          <p:cNvPr id="180" name=""/>
          <p:cNvSpPr/>
          <p:nvPr/>
        </p:nvSpPr>
        <p:spPr>
          <a:xfrm>
            <a:off x="8280360" y="1692000"/>
            <a:ext cx="8398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65%</a:t>
            </a:r>
            <a:endParaRPr b="0" lang="en-GB" sz="2800" strike="noStrike" u="none">
              <a:solidFill>
                <a:srgbClr val="000000"/>
              </a:solidFill>
              <a:effectLst/>
              <a:uFillTx/>
              <a:latin typeface="Arial"/>
            </a:endParaRPr>
          </a:p>
        </p:txBody>
      </p:sp>
      <p:sp>
        <p:nvSpPr>
          <p:cNvPr id="181" name=""/>
          <p:cNvSpPr/>
          <p:nvPr/>
        </p:nvSpPr>
        <p:spPr>
          <a:xfrm>
            <a:off x="8352720" y="4464000"/>
            <a:ext cx="83988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GB" sz="2800" strike="noStrike" u="none">
                <a:solidFill>
                  <a:srgbClr val="ff0000"/>
                </a:solidFill>
                <a:effectLst/>
                <a:uFillTx/>
                <a:latin typeface="Trebuchet MS"/>
                <a:ea typeface="DejaVu Sans"/>
              </a:rPr>
              <a:t>75%</a:t>
            </a:r>
            <a:endParaRPr b="0" lang="en-GB"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Andrew Carnegie</a:t>
            </a:r>
            <a:endParaRPr b="0" lang="en-GB" sz="2600" strike="noStrike" u="none">
              <a:solidFill>
                <a:srgbClr val="000000"/>
              </a:solidFill>
              <a:effectLst/>
              <a:uFillTx/>
              <a:latin typeface="Arial"/>
            </a:endParaRPr>
          </a:p>
        </p:txBody>
      </p:sp>
      <p:sp>
        <p:nvSpPr>
          <p:cNvPr id="183"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Steel magnate in late 1800s.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One of the richest people in the world.</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184" name="" descr=""/>
          <p:cNvPicPr/>
          <p:nvPr/>
        </p:nvPicPr>
        <p:blipFill>
          <a:blip r:embed="rId1"/>
          <a:stretch/>
        </p:blipFill>
        <p:spPr>
          <a:xfrm>
            <a:off x="5497200" y="0"/>
            <a:ext cx="4580280" cy="5667480"/>
          </a:xfrm>
          <a:prstGeom prst="rect">
            <a:avLst/>
          </a:prstGeom>
          <a:noFill/>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Andrew Carnegie</a:t>
            </a:r>
            <a:endParaRPr b="0" lang="en-GB" sz="2600" strike="noStrike" u="none">
              <a:solidFill>
                <a:srgbClr val="000000"/>
              </a:solidFill>
              <a:effectLst/>
              <a:uFillTx/>
              <a:latin typeface="Arial"/>
            </a:endParaRPr>
          </a:p>
        </p:txBody>
      </p:sp>
      <p:sp>
        <p:nvSpPr>
          <p:cNvPr id="186"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Steel magnate in late 1800s.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One of the richest people in the world.</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Became concerned about his legacy.</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In early 1900s, gave away 90% of wealth.</a:t>
            </a:r>
            <a:endParaRPr b="0" lang="en-GB" sz="1800" strike="noStrike" u="none">
              <a:solidFill>
                <a:srgbClr val="000000"/>
              </a:solidFill>
              <a:effectLst/>
              <a:uFillTx/>
              <a:latin typeface="Arial"/>
            </a:endParaRPr>
          </a:p>
        </p:txBody>
      </p:sp>
      <p:pic>
        <p:nvPicPr>
          <p:cNvPr id="187" name="" descr=""/>
          <p:cNvPicPr/>
          <p:nvPr/>
        </p:nvPicPr>
        <p:blipFill>
          <a:blip r:embed="rId1"/>
          <a:stretch/>
        </p:blipFill>
        <p:spPr>
          <a:xfrm>
            <a:off x="5497200" y="0"/>
            <a:ext cx="4580280" cy="566748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
          <p:cNvSpPr/>
          <p:nvPr/>
        </p:nvSpPr>
        <p:spPr>
          <a:xfrm>
            <a:off x="359640" y="359640"/>
            <a:ext cx="1951560" cy="2004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 And its</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many casts</a:t>
            </a:r>
            <a:endParaRPr b="0" lang="en-GB" sz="2600" strike="noStrike" u="none">
              <a:solidFill>
                <a:srgbClr val="000000"/>
              </a:solidFill>
              <a:effectLst/>
              <a:uFillTx/>
              <a:latin typeface="Arial"/>
            </a:endParaRPr>
          </a:p>
        </p:txBody>
      </p:sp>
      <p:pic>
        <p:nvPicPr>
          <p:cNvPr id="79" name="" descr=""/>
          <p:cNvPicPr/>
          <p:nvPr/>
        </p:nvPicPr>
        <p:blipFill>
          <a:blip r:embed="rId1"/>
          <a:stretch/>
        </p:blipFill>
        <p:spPr>
          <a:xfrm>
            <a:off x="2520000" y="0"/>
            <a:ext cx="7554960" cy="5664600"/>
          </a:xfrm>
          <a:prstGeom prst="rect">
            <a:avLst/>
          </a:prstGeom>
          <a:noFill/>
          <a:ln w="0">
            <a:noFill/>
          </a:ln>
        </p:spPr>
      </p:pic>
      <p:sp>
        <p:nvSpPr>
          <p:cNvPr id="80" name=""/>
          <p:cNvSpPr/>
          <p:nvPr/>
        </p:nvSpPr>
        <p:spPr>
          <a:xfrm>
            <a:off x="359640" y="4689360"/>
            <a:ext cx="2042640" cy="615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trike="noStrike" u="none">
                <a:solidFill>
                  <a:srgbClr val="ffffff"/>
                </a:solidFill>
                <a:effectLst/>
                <a:uFillTx/>
                <a:latin typeface="Trebuchet MS"/>
                <a:ea typeface="DejaVu Sans"/>
              </a:rPr>
              <a:t>Photograph by</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Fernando Losada Rodríguez</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CC BY-SA 4.0</a:t>
            </a:r>
            <a:endParaRPr b="0" lang="en-GB" sz="1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 descr=""/>
          <p:cNvPicPr/>
          <p:nvPr/>
        </p:nvPicPr>
        <p:blipFill>
          <a:blip r:embed="rId1"/>
          <a:stretch/>
        </p:blipFill>
        <p:spPr>
          <a:xfrm>
            <a:off x="0" y="0"/>
            <a:ext cx="10081080" cy="5669280"/>
          </a:xfrm>
          <a:prstGeom prst="rect">
            <a:avLst/>
          </a:prstGeom>
          <a:noFill/>
          <a:ln w="0">
            <a:noFill/>
          </a:ln>
        </p:spPr>
      </p:pic>
      <p:sp>
        <p:nvSpPr>
          <p:cNvPr id="189" name=""/>
          <p:cNvSpPr/>
          <p:nvPr/>
        </p:nvSpPr>
        <p:spPr>
          <a:xfrm>
            <a:off x="3276000" y="3600000"/>
            <a:ext cx="6478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The Carnegie Museum of Natural History</a:t>
            </a:r>
            <a:endParaRPr b="0" lang="en-GB" sz="2600" strike="noStrike" u="none">
              <a:solidFill>
                <a:srgbClr val="000000"/>
              </a:solidFill>
              <a:effectLst/>
              <a:uFillTx/>
              <a:latin typeface="Arial"/>
            </a:endParaRPr>
          </a:p>
          <a:p>
            <a:pPr>
              <a:lnSpc>
                <a:spcPct val="100000"/>
              </a:lnSpc>
            </a:pPr>
            <a:r>
              <a:rPr b="1" lang="en-GB" sz="2600" strike="noStrike" u="none">
                <a:solidFill>
                  <a:srgbClr val="ffffff"/>
                </a:solidFill>
                <a:effectLst/>
                <a:uFillTx/>
                <a:latin typeface="Trebuchet MS"/>
                <a:ea typeface="DejaVu Sans"/>
              </a:rPr>
              <a:t>Pittsburgh, Pennsylvania</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1898b</a:t>
            </a:r>
            <a:endParaRPr b="0" lang="en-GB" sz="2600" strike="noStrike" u="none">
              <a:solidFill>
                <a:srgbClr val="000000"/>
              </a:solidFill>
              <a:effectLst/>
              <a:uFillTx/>
              <a:latin typeface="Arial"/>
            </a:endParaRPr>
          </a:p>
        </p:txBody>
      </p:sp>
      <p:sp>
        <p:nvSpPr>
          <p:cNvPr id="191"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800" strike="noStrike" u="none">
                <a:solidFill>
                  <a:srgbClr val="000000"/>
                </a:solidFill>
                <a:effectLst/>
                <a:uFillTx/>
                <a:latin typeface="Trebuchet MS"/>
                <a:ea typeface="DejaVu Sans"/>
              </a:rPr>
              <a:t>New York Journal</a:t>
            </a:r>
            <a:endParaRPr b="0" lang="en-GB" sz="1800" strike="noStrike" u="none">
              <a:solidFill>
                <a:srgbClr val="000000"/>
              </a:solidFill>
              <a:effectLst/>
              <a:uFillTx/>
              <a:latin typeface="Arial"/>
            </a:endParaRPr>
          </a:p>
          <a:p>
            <a:pPr>
              <a:lnSpc>
                <a:spcPct val="100000"/>
              </a:lnSpc>
            </a:pPr>
            <a:r>
              <a:rPr b="0" i="1" lang="en-GB" sz="1800" strike="noStrike" u="none">
                <a:solidFill>
                  <a:srgbClr val="000000"/>
                </a:solidFill>
                <a:effectLst/>
                <a:uFillTx/>
                <a:latin typeface="Trebuchet MS"/>
                <a:ea typeface="DejaVu Sans"/>
              </a:rPr>
              <a:t>and Advertiser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11 December 1898</a:t>
            </a:r>
            <a:endParaRPr b="0" lang="en-GB" sz="1800" strike="noStrike" u="none">
              <a:solidFill>
                <a:srgbClr val="000000"/>
              </a:solidFill>
              <a:effectLst/>
              <a:uFillTx/>
              <a:latin typeface="Arial"/>
            </a:endParaRPr>
          </a:p>
        </p:txBody>
      </p:sp>
      <p:pic>
        <p:nvPicPr>
          <p:cNvPr id="192" name="" descr=""/>
          <p:cNvPicPr/>
          <p:nvPr/>
        </p:nvPicPr>
        <p:blipFill>
          <a:blip r:embed="rId1"/>
          <a:stretch/>
        </p:blipFill>
        <p:spPr>
          <a:xfrm>
            <a:off x="3424680" y="360"/>
            <a:ext cx="6654240" cy="5668560"/>
          </a:xfrm>
          <a:prstGeom prst="rect">
            <a:avLst/>
          </a:prstGeom>
          <a:noFill/>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1898b</a:t>
            </a:r>
            <a:endParaRPr b="0" lang="en-GB" sz="2600" strike="noStrike" u="none">
              <a:solidFill>
                <a:srgbClr val="000000"/>
              </a:solidFill>
              <a:effectLst/>
              <a:uFillTx/>
              <a:latin typeface="Arial"/>
            </a:endParaRPr>
          </a:p>
        </p:txBody>
      </p:sp>
      <p:sp>
        <p:nvSpPr>
          <p:cNvPr id="194"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800" strike="noStrike" u="none">
                <a:solidFill>
                  <a:srgbClr val="000000"/>
                </a:solidFill>
                <a:effectLst/>
                <a:uFillTx/>
                <a:latin typeface="Trebuchet MS"/>
                <a:ea typeface="DejaVu Sans"/>
              </a:rPr>
              <a:t>New York Journal</a:t>
            </a:r>
            <a:endParaRPr b="0" lang="en-GB" sz="1800" strike="noStrike" u="none">
              <a:solidFill>
                <a:srgbClr val="000000"/>
              </a:solidFill>
              <a:effectLst/>
              <a:uFillTx/>
              <a:latin typeface="Arial"/>
            </a:endParaRPr>
          </a:p>
          <a:p>
            <a:pPr>
              <a:lnSpc>
                <a:spcPct val="100000"/>
              </a:lnSpc>
            </a:pPr>
            <a:r>
              <a:rPr b="0" i="1" lang="en-GB" sz="1800" strike="noStrike" u="none">
                <a:solidFill>
                  <a:srgbClr val="000000"/>
                </a:solidFill>
                <a:effectLst/>
                <a:uFillTx/>
                <a:latin typeface="Trebuchet MS"/>
                <a:ea typeface="DejaVu Sans"/>
              </a:rPr>
              <a:t>and Advertiser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11 December 1898</a:t>
            </a:r>
            <a:endParaRPr b="0" lang="en-GB" sz="1800" strike="noStrike" u="none">
              <a:solidFill>
                <a:srgbClr val="000000"/>
              </a:solidFill>
              <a:effectLst/>
              <a:uFillTx/>
              <a:latin typeface="Arial"/>
            </a:endParaRPr>
          </a:p>
        </p:txBody>
      </p:sp>
      <p:pic>
        <p:nvPicPr>
          <p:cNvPr id="195" name="" descr=""/>
          <p:cNvPicPr/>
          <p:nvPr/>
        </p:nvPicPr>
        <p:blipFill>
          <a:blip r:embed="rId1"/>
          <a:stretch/>
        </p:blipFill>
        <p:spPr>
          <a:xfrm>
            <a:off x="3424680" y="360"/>
            <a:ext cx="6654240" cy="5668560"/>
          </a:xfrm>
          <a:prstGeom prst="rect">
            <a:avLst/>
          </a:prstGeom>
          <a:noFill/>
          <a:ln w="0">
            <a:noFill/>
          </a:ln>
        </p:spPr>
      </p:pic>
      <p:pic>
        <p:nvPicPr>
          <p:cNvPr id="196" name="" descr=""/>
          <p:cNvPicPr/>
          <p:nvPr/>
        </p:nvPicPr>
        <p:blipFill>
          <a:blip r:embed="rId2"/>
          <a:stretch/>
        </p:blipFill>
        <p:spPr>
          <a:xfrm>
            <a:off x="7380000" y="1125720"/>
            <a:ext cx="2383920" cy="3373920"/>
          </a:xfrm>
          <a:prstGeom prst="rect">
            <a:avLst/>
          </a:prstGeom>
          <a:noFill/>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1898b</a:t>
            </a:r>
            <a:endParaRPr b="0" lang="en-GB" sz="2600" strike="noStrike" u="none">
              <a:solidFill>
                <a:srgbClr val="000000"/>
              </a:solidFill>
              <a:effectLst/>
              <a:uFillTx/>
              <a:latin typeface="Arial"/>
            </a:endParaRPr>
          </a:p>
        </p:txBody>
      </p:sp>
      <p:sp>
        <p:nvSpPr>
          <p:cNvPr id="198"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800" strike="noStrike" u="none">
                <a:solidFill>
                  <a:srgbClr val="000000"/>
                </a:solidFill>
                <a:effectLst/>
                <a:uFillTx/>
                <a:latin typeface="Trebuchet MS"/>
                <a:ea typeface="DejaVu Sans"/>
              </a:rPr>
              <a:t>New York Journal</a:t>
            </a:r>
            <a:endParaRPr b="0" lang="en-GB" sz="1800" strike="noStrike" u="none">
              <a:solidFill>
                <a:srgbClr val="000000"/>
              </a:solidFill>
              <a:effectLst/>
              <a:uFillTx/>
              <a:latin typeface="Arial"/>
            </a:endParaRPr>
          </a:p>
          <a:p>
            <a:pPr>
              <a:lnSpc>
                <a:spcPct val="100000"/>
              </a:lnSpc>
            </a:pPr>
            <a:r>
              <a:rPr b="0" i="1" lang="en-GB" sz="1800" strike="noStrike" u="none">
                <a:solidFill>
                  <a:srgbClr val="000000"/>
                </a:solidFill>
                <a:effectLst/>
                <a:uFillTx/>
                <a:latin typeface="Trebuchet MS"/>
                <a:ea typeface="DejaVu Sans"/>
              </a:rPr>
              <a:t>and Advertiser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11 December 1898</a:t>
            </a:r>
            <a:endParaRPr b="0" lang="en-GB" sz="1800" strike="noStrike" u="none">
              <a:solidFill>
                <a:srgbClr val="000000"/>
              </a:solidFill>
              <a:effectLst/>
              <a:uFillTx/>
              <a:latin typeface="Arial"/>
            </a:endParaRPr>
          </a:p>
        </p:txBody>
      </p:sp>
      <p:pic>
        <p:nvPicPr>
          <p:cNvPr id="199" name="" descr=""/>
          <p:cNvPicPr/>
          <p:nvPr/>
        </p:nvPicPr>
        <p:blipFill>
          <a:blip r:embed="rId1"/>
          <a:stretch/>
        </p:blipFill>
        <p:spPr>
          <a:xfrm>
            <a:off x="3424680" y="360"/>
            <a:ext cx="6654240" cy="5668560"/>
          </a:xfrm>
          <a:prstGeom prst="rect">
            <a:avLst/>
          </a:prstGeom>
          <a:noFill/>
          <a:ln w="0">
            <a:noFill/>
          </a:ln>
        </p:spPr>
      </p:pic>
      <p:sp>
        <p:nvSpPr>
          <p:cNvPr id="200" name=""/>
          <p:cNvSpPr/>
          <p:nvPr/>
        </p:nvSpPr>
        <p:spPr>
          <a:xfrm flipV="1">
            <a:off x="4320000" y="540000"/>
            <a:ext cx="4680000" cy="4860000"/>
          </a:xfrm>
          <a:prstGeom prst="line">
            <a:avLst/>
          </a:prstGeom>
          <a:ln w="360000">
            <a:solidFill>
              <a:srgbClr val="ff0000"/>
            </a:solidFill>
            <a:round/>
          </a:ln>
        </p:spPr>
        <p:style>
          <a:lnRef idx="0"/>
          <a:fillRef idx="0"/>
          <a:effectRef idx="0"/>
          <a:fontRef idx="minor"/>
        </p:style>
        <p:txBody>
          <a:bodyPr lIns="270000" rIns="270000" tIns="225000" bIns="225000" anchor="ctr">
            <a:noAutofit/>
          </a:bodyPr>
          <a:p>
            <a:endParaRPr b="0" lang="en-GB" sz="4800" strike="noStrike" u="none">
              <a:solidFill>
                <a:srgbClr val="ff0000"/>
              </a:solidFill>
              <a:effectLst/>
              <a:uFillTx/>
              <a:latin typeface="Trebuchet MS"/>
              <a:ea typeface="DejaVu Sans"/>
            </a:endParaRPr>
          </a:p>
        </p:txBody>
      </p:sp>
      <p:sp>
        <p:nvSpPr>
          <p:cNvPr id="201" name=""/>
          <p:cNvSpPr/>
          <p:nvPr/>
        </p:nvSpPr>
        <p:spPr>
          <a:xfrm flipH="1" flipV="1">
            <a:off x="4320000" y="540000"/>
            <a:ext cx="4680000" cy="4860000"/>
          </a:xfrm>
          <a:prstGeom prst="line">
            <a:avLst/>
          </a:prstGeom>
          <a:ln w="360000">
            <a:solidFill>
              <a:srgbClr val="ff0000"/>
            </a:solidFill>
            <a:round/>
          </a:ln>
        </p:spPr>
        <p:style>
          <a:lnRef idx="0"/>
          <a:fillRef idx="0"/>
          <a:effectRef idx="0"/>
          <a:fontRef idx="minor"/>
        </p:style>
        <p:txBody>
          <a:bodyPr lIns="270000" rIns="270000" tIns="225000" bIns="225000" anchor="ctr">
            <a:noAutofit/>
          </a:bodyPr>
          <a:p>
            <a:endParaRPr b="0" lang="en-GB" sz="4800" strike="noStrike" u="none">
              <a:solidFill>
                <a:srgbClr val="ff0000"/>
              </a:solidFill>
              <a:effectLst/>
              <a:uFillTx/>
              <a:latin typeface="Trebuchet MS"/>
              <a:ea typeface="DejaVu Sans"/>
            </a:endParaRPr>
          </a:p>
        </p:txBody>
      </p:sp>
      <p:sp>
        <p:nvSpPr>
          <p:cNvPr id="202" name=""/>
          <p:cNvSpPr/>
          <p:nvPr/>
        </p:nvSpPr>
        <p:spPr>
          <a:xfrm>
            <a:off x="6480000" y="2969640"/>
            <a:ext cx="539640" cy="360"/>
          </a:xfrm>
          <a:prstGeom prst="line">
            <a:avLst/>
          </a:prstGeom>
          <a:ln w="0">
            <a:solidFill>
              <a:srgbClr val="3465a4"/>
            </a:solidFill>
          </a:ln>
        </p:spPr>
        <p:style>
          <a:lnRef idx="0"/>
          <a:fillRef idx="0"/>
          <a:effectRef idx="0"/>
          <a:fontRef idx="minor"/>
        </p:style>
        <p:txBody>
          <a:bodyPr lIns="90000" rIns="90000" tIns="-45000" bIns="-45000" anchor="ctr">
            <a:noAutofit/>
          </a:bodyPr>
          <a:p>
            <a:endParaRPr b="0" lang="en-GB" sz="1800" strike="noStrike" u="none">
              <a:solidFill>
                <a:srgbClr val="000000"/>
              </a:solidFill>
              <a:effectLst/>
              <a:uFillTx/>
              <a:latin typeface="Trebuchet MS"/>
              <a:ea typeface="DejaVu Sans"/>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1898a</a:t>
            </a:r>
            <a:endParaRPr b="0" lang="en-GB" sz="2600" strike="noStrike" u="none">
              <a:solidFill>
                <a:srgbClr val="000000"/>
              </a:solidFill>
              <a:effectLst/>
              <a:uFillTx/>
              <a:latin typeface="Arial"/>
            </a:endParaRPr>
          </a:p>
        </p:txBody>
      </p:sp>
      <p:sp>
        <p:nvSpPr>
          <p:cNvPr id="204"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800" strike="noStrike" u="none">
                <a:solidFill>
                  <a:srgbClr val="000000"/>
                </a:solidFill>
                <a:effectLst/>
                <a:uFillTx/>
                <a:latin typeface="Trebuchet MS"/>
                <a:ea typeface="DejaVu Sans"/>
              </a:rPr>
              <a:t>New York Post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1 December 1898.</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05" name="" descr=""/>
          <p:cNvPicPr/>
          <p:nvPr/>
        </p:nvPicPr>
        <p:blipFill>
          <a:blip r:embed="rId1"/>
          <a:stretch/>
        </p:blipFill>
        <p:spPr>
          <a:xfrm>
            <a:off x="5714640" y="0"/>
            <a:ext cx="4364280" cy="5668560"/>
          </a:xfrm>
          <a:prstGeom prst="rect">
            <a:avLst/>
          </a:prstGeom>
          <a:noFill/>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1898a</a:t>
            </a:r>
            <a:endParaRPr b="0" lang="en-GB" sz="2600" strike="noStrike" u="none">
              <a:solidFill>
                <a:srgbClr val="000000"/>
              </a:solidFill>
              <a:effectLst/>
              <a:uFillTx/>
              <a:latin typeface="Arial"/>
            </a:endParaRPr>
          </a:p>
        </p:txBody>
      </p:sp>
      <p:sp>
        <p:nvSpPr>
          <p:cNvPr id="207"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800" strike="noStrike" u="none">
                <a:solidFill>
                  <a:srgbClr val="000000"/>
                </a:solidFill>
                <a:effectLst/>
                <a:uFillTx/>
                <a:latin typeface="Trebuchet MS"/>
                <a:ea typeface="DejaVu Sans"/>
              </a:rPr>
              <a:t>New York Post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1 December 1898.</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08" name="" descr=""/>
          <p:cNvPicPr/>
          <p:nvPr/>
        </p:nvPicPr>
        <p:blipFill>
          <a:blip r:embed="rId1"/>
          <a:stretch/>
        </p:blipFill>
        <p:spPr>
          <a:xfrm>
            <a:off x="5714640" y="0"/>
            <a:ext cx="4364280" cy="5668560"/>
          </a:xfrm>
          <a:prstGeom prst="rect">
            <a:avLst/>
          </a:prstGeom>
          <a:noFill/>
          <a:ln w="0">
            <a:noFill/>
          </a:ln>
        </p:spPr>
      </p:pic>
      <p:sp>
        <p:nvSpPr>
          <p:cNvPr id="209" name=""/>
          <p:cNvSpPr/>
          <p:nvPr/>
        </p:nvSpPr>
        <p:spPr>
          <a:xfrm>
            <a:off x="8640000" y="360000"/>
            <a:ext cx="898200" cy="530856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4800" strike="noStrike" u="none">
              <a:solidFill>
                <a:srgbClr val="ff0000"/>
              </a:solidFill>
              <a:effectLst/>
              <a:uFillTx/>
              <a:latin typeface="Trebuchet MS"/>
              <a:ea typeface="DejaVu Sans"/>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0" name="" descr=""/>
          <p:cNvPicPr/>
          <p:nvPr/>
        </p:nvPicPr>
        <p:blipFill>
          <a:blip r:embed="rId1"/>
          <a:stretch/>
        </p:blipFill>
        <p:spPr>
          <a:xfrm>
            <a:off x="360" y="1123200"/>
            <a:ext cx="10078560" cy="4905720"/>
          </a:xfrm>
          <a:prstGeom prst="rect">
            <a:avLst/>
          </a:prstGeom>
          <a:noFill/>
          <a:ln w="0">
            <a:noFill/>
          </a:ln>
        </p:spPr>
      </p:pic>
      <p:sp>
        <p:nvSpPr>
          <p:cNvPr id="21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1898a</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2" name="" descr=""/>
          <p:cNvPicPr/>
          <p:nvPr/>
        </p:nvPicPr>
        <p:blipFill>
          <a:blip r:embed="rId1"/>
          <a:stretch/>
        </p:blipFill>
        <p:spPr>
          <a:xfrm>
            <a:off x="360" y="1123200"/>
            <a:ext cx="10078560" cy="4905720"/>
          </a:xfrm>
          <a:prstGeom prst="rect">
            <a:avLst/>
          </a:prstGeom>
          <a:noFill/>
          <a:ln w="0">
            <a:noFill/>
          </a:ln>
        </p:spPr>
      </p:pic>
      <p:sp>
        <p:nvSpPr>
          <p:cNvPr id="21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Anonymous 1898a</a:t>
            </a:r>
            <a:endParaRPr b="0" lang="en-GB" sz="2600" strike="noStrike" u="none">
              <a:solidFill>
                <a:srgbClr val="000000"/>
              </a:solidFill>
              <a:effectLst/>
              <a:uFillTx/>
              <a:latin typeface="Arial"/>
            </a:endParaRPr>
          </a:p>
        </p:txBody>
      </p:sp>
      <p:sp>
        <p:nvSpPr>
          <p:cNvPr id="214" name=""/>
          <p:cNvSpPr/>
          <p:nvPr/>
        </p:nvSpPr>
        <p:spPr>
          <a:xfrm>
            <a:off x="1079640" y="2339640"/>
            <a:ext cx="6478560" cy="898560"/>
          </a:xfrm>
          <a:prstGeom prst="rect">
            <a:avLst/>
          </a:prstGeom>
          <a:solidFill>
            <a:srgbClr val="ffffff"/>
          </a:solidFill>
          <a:ln w="36000">
            <a:solidFill>
              <a:srgbClr val="3465a4"/>
            </a:solidFill>
            <a:round/>
          </a:ln>
        </p:spPr>
        <p:style>
          <a:lnRef idx="0"/>
          <a:fillRef idx="0"/>
          <a:effectRef idx="0"/>
          <a:fontRef idx="minor"/>
        </p:style>
        <p:txBody>
          <a:bodyPr lIns="108000" rIns="108000" tIns="63000" bIns="63000" anchor="t">
            <a:noAutofit/>
          </a:bodyPr>
          <a:p>
            <a:pPr>
              <a:lnSpc>
                <a:spcPct val="100000"/>
              </a:lnSpc>
            </a:pPr>
            <a:r>
              <a:rPr b="0" lang="en-GB" sz="1800" strike="noStrike" u="none">
                <a:solidFill>
                  <a:srgbClr val="000000"/>
                </a:solidFill>
                <a:effectLst/>
                <a:uFillTx/>
                <a:latin typeface="Trebuchet MS"/>
                <a:ea typeface="DejaVu Sans"/>
              </a:rPr>
              <a:t>My Lord — Cant you </a:t>
            </a:r>
            <a:r>
              <a:rPr b="0" lang="en-GB" sz="1800" strike="noStrike" u="sng">
                <a:solidFill>
                  <a:srgbClr val="000000"/>
                </a:solidFill>
                <a:effectLst/>
                <a:uFillTx/>
                <a:latin typeface="Trebuchet MS"/>
                <a:ea typeface="DejaVu Sans"/>
              </a:rPr>
              <a:t>buy</a:t>
            </a:r>
            <a:r>
              <a:rPr b="0" lang="en-GB" sz="1800" strike="noStrike" u="none">
                <a:solidFill>
                  <a:srgbClr val="000000"/>
                </a:solidFill>
                <a:effectLst/>
                <a:uFillTx/>
                <a:latin typeface="Trebuchet MS"/>
                <a:ea typeface="DejaVu Sans"/>
              </a:rPr>
              <a:t> this for Pittsburgh — try</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Wyoming State University isnt rich — </a:t>
            </a:r>
            <a:r>
              <a:rPr b="0" lang="en-GB" sz="1800" strike="noStrike" u="sng">
                <a:solidFill>
                  <a:srgbClr val="000000"/>
                </a:solidFill>
                <a:effectLst/>
                <a:uFillTx/>
                <a:latin typeface="Trebuchet MS"/>
                <a:ea typeface="DejaVu Sans"/>
              </a:rPr>
              <a:t>get an offer</a:t>
            </a:r>
            <a:r>
              <a:rPr b="0" lang="en-GB" sz="1800" strike="noStrike" u="none">
                <a:solidFill>
                  <a:srgbClr val="000000"/>
                </a:solidFill>
                <a:effectLst/>
                <a:uFillTx/>
                <a:latin typeface="Trebuchet MS"/>
                <a:ea typeface="DejaVu Sans"/>
              </a:rPr>
              <a:t>— hurry AC</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William J. Holland</a:t>
            </a:r>
            <a:endParaRPr b="0" lang="en-GB" sz="2600" strike="noStrike" u="none">
              <a:solidFill>
                <a:srgbClr val="000000"/>
              </a:solidFill>
              <a:effectLst/>
              <a:uFillTx/>
              <a:latin typeface="Arial"/>
            </a:endParaRPr>
          </a:p>
        </p:txBody>
      </p:sp>
      <p:sp>
        <p:nvSpPr>
          <p:cNvPr id="216"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Director of the Carnegie Museum.</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17" name="" descr=""/>
          <p:cNvPicPr/>
          <p:nvPr/>
        </p:nvPicPr>
        <p:blipFill>
          <a:blip r:embed="rId1"/>
          <a:stretch/>
        </p:blipFill>
        <p:spPr>
          <a:xfrm>
            <a:off x="5496840" y="0"/>
            <a:ext cx="458244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William J. Holland</a:t>
            </a:r>
            <a:endParaRPr b="0" lang="en-GB" sz="2600" strike="noStrike" u="none">
              <a:solidFill>
                <a:srgbClr val="000000"/>
              </a:solidFill>
              <a:effectLst/>
              <a:uFillTx/>
              <a:latin typeface="Arial"/>
            </a:endParaRPr>
          </a:p>
        </p:txBody>
      </p:sp>
      <p:sp>
        <p:nvSpPr>
          <p:cNvPr id="219"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Director of the Carnegie Museum.</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Arial"/>
                <a:ea typeface="DejaVu Sans"/>
              </a:rPr>
              <a:t>Lepidopterist.</a:t>
            </a:r>
            <a:endParaRPr b="0" lang="en-GB" sz="1800" strike="noStrike" u="none">
              <a:solidFill>
                <a:srgbClr val="000000"/>
              </a:solidFill>
              <a:effectLst/>
              <a:uFillTx/>
              <a:latin typeface="Arial"/>
            </a:endParaRPr>
          </a:p>
        </p:txBody>
      </p:sp>
      <p:pic>
        <p:nvPicPr>
          <p:cNvPr id="220" name="" descr=""/>
          <p:cNvPicPr/>
          <p:nvPr/>
        </p:nvPicPr>
        <p:blipFill>
          <a:blip r:embed="rId1"/>
          <a:stretch/>
        </p:blipFill>
        <p:spPr>
          <a:xfrm>
            <a:off x="5496840" y="0"/>
            <a:ext cx="4582440" cy="5669280"/>
          </a:xfrm>
          <a:prstGeom prst="rect">
            <a:avLst/>
          </a:prstGeom>
          <a:noFill/>
          <a:ln w="0">
            <a:noFill/>
          </a:ln>
        </p:spPr>
      </p:pic>
      <p:pic>
        <p:nvPicPr>
          <p:cNvPr id="221" name="" descr=""/>
          <p:cNvPicPr/>
          <p:nvPr/>
        </p:nvPicPr>
        <p:blipFill>
          <a:blip r:embed="rId2"/>
          <a:stretch/>
        </p:blipFill>
        <p:spPr>
          <a:xfrm>
            <a:off x="1370880" y="2812320"/>
            <a:ext cx="3307680" cy="240624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
          <p:cNvSpPr/>
          <p:nvPr/>
        </p:nvSpPr>
        <p:spPr>
          <a:xfrm>
            <a:off x="359640" y="4689360"/>
            <a:ext cx="2042640" cy="615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trike="noStrike" u="none">
                <a:solidFill>
                  <a:srgbClr val="ffffff"/>
                </a:solidFill>
                <a:effectLst/>
                <a:uFillTx/>
                <a:latin typeface="Trebuchet MS"/>
                <a:ea typeface="DejaVu Sans"/>
              </a:rPr>
              <a:t>Photograph by</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Fernando Losada Rodríguez</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CC BY-SA 4.0</a:t>
            </a:r>
            <a:endParaRPr b="0" lang="en-GB" sz="1200" strike="noStrike" u="none">
              <a:solidFill>
                <a:srgbClr val="000000"/>
              </a:solidFill>
              <a:effectLst/>
              <a:uFillTx/>
              <a:latin typeface="Arial"/>
            </a:endParaRPr>
          </a:p>
        </p:txBody>
      </p:sp>
      <p:pic>
        <p:nvPicPr>
          <p:cNvPr id="82" name="" descr=""/>
          <p:cNvPicPr/>
          <p:nvPr/>
        </p:nvPicPr>
        <p:blipFill>
          <a:blip r:embed="rId1"/>
          <a:stretch/>
        </p:blipFill>
        <p:spPr>
          <a:xfrm>
            <a:off x="0" y="0"/>
            <a:ext cx="3371040" cy="1895400"/>
          </a:xfrm>
          <a:prstGeom prst="rect">
            <a:avLst/>
          </a:prstGeom>
          <a:noFill/>
          <a:ln w="0">
            <a:noFill/>
          </a:ln>
        </p:spPr>
      </p:pic>
      <p:pic>
        <p:nvPicPr>
          <p:cNvPr id="83" name="" descr=""/>
          <p:cNvPicPr/>
          <p:nvPr/>
        </p:nvPicPr>
        <p:blipFill>
          <a:blip r:embed="rId2"/>
          <a:stretch/>
        </p:blipFill>
        <p:spPr>
          <a:xfrm>
            <a:off x="6707880" y="0"/>
            <a:ext cx="3371040" cy="1895400"/>
          </a:xfrm>
          <a:prstGeom prst="rect">
            <a:avLst/>
          </a:prstGeom>
          <a:noFill/>
          <a:ln w="0">
            <a:noFill/>
          </a:ln>
        </p:spPr>
      </p:pic>
      <p:pic>
        <p:nvPicPr>
          <p:cNvPr id="84" name="" descr=""/>
          <p:cNvPicPr/>
          <p:nvPr/>
        </p:nvPicPr>
        <p:blipFill>
          <a:blip r:embed="rId3"/>
          <a:stretch/>
        </p:blipFill>
        <p:spPr>
          <a:xfrm>
            <a:off x="3354120" y="0"/>
            <a:ext cx="3371040" cy="1895400"/>
          </a:xfrm>
          <a:prstGeom prst="rect">
            <a:avLst/>
          </a:prstGeom>
          <a:noFill/>
          <a:ln w="0">
            <a:noFill/>
          </a:ln>
        </p:spPr>
      </p:pic>
      <p:pic>
        <p:nvPicPr>
          <p:cNvPr id="85" name="" descr=""/>
          <p:cNvPicPr/>
          <p:nvPr/>
        </p:nvPicPr>
        <p:blipFill>
          <a:blip r:embed="rId4"/>
          <a:stretch/>
        </p:blipFill>
        <p:spPr>
          <a:xfrm>
            <a:off x="3354120" y="3773520"/>
            <a:ext cx="3371040" cy="1895400"/>
          </a:xfrm>
          <a:prstGeom prst="rect">
            <a:avLst/>
          </a:prstGeom>
          <a:noFill/>
          <a:ln w="0">
            <a:noFill/>
          </a:ln>
        </p:spPr>
      </p:pic>
      <p:pic>
        <p:nvPicPr>
          <p:cNvPr id="86" name="" descr=""/>
          <p:cNvPicPr/>
          <p:nvPr/>
        </p:nvPicPr>
        <p:blipFill>
          <a:blip r:embed="rId5"/>
          <a:stretch/>
        </p:blipFill>
        <p:spPr>
          <a:xfrm>
            <a:off x="6707880" y="3773520"/>
            <a:ext cx="3371040" cy="1895400"/>
          </a:xfrm>
          <a:prstGeom prst="rect">
            <a:avLst/>
          </a:prstGeom>
          <a:noFill/>
          <a:ln w="0">
            <a:noFill/>
          </a:ln>
        </p:spPr>
      </p:pic>
      <p:pic>
        <p:nvPicPr>
          <p:cNvPr id="87" name="" descr=""/>
          <p:cNvPicPr/>
          <p:nvPr/>
        </p:nvPicPr>
        <p:blipFill>
          <a:blip r:embed="rId6"/>
          <a:stretch/>
        </p:blipFill>
        <p:spPr>
          <a:xfrm>
            <a:off x="360" y="3773520"/>
            <a:ext cx="3371040" cy="1895400"/>
          </a:xfrm>
          <a:prstGeom prst="rect">
            <a:avLst/>
          </a:prstGeom>
          <a:noFill/>
          <a:ln w="0">
            <a:noFill/>
          </a:ln>
        </p:spPr>
      </p:pic>
      <p:pic>
        <p:nvPicPr>
          <p:cNvPr id="88" name="" descr=""/>
          <p:cNvPicPr/>
          <p:nvPr/>
        </p:nvPicPr>
        <p:blipFill>
          <a:blip r:embed="rId7"/>
          <a:stretch/>
        </p:blipFill>
        <p:spPr>
          <a:xfrm>
            <a:off x="360" y="1886760"/>
            <a:ext cx="3371040" cy="1895400"/>
          </a:xfrm>
          <a:prstGeom prst="rect">
            <a:avLst/>
          </a:prstGeom>
          <a:noFill/>
          <a:ln w="0">
            <a:noFill/>
          </a:ln>
        </p:spPr>
      </p:pic>
      <p:pic>
        <p:nvPicPr>
          <p:cNvPr id="89" name="" descr=""/>
          <p:cNvPicPr/>
          <p:nvPr/>
        </p:nvPicPr>
        <p:blipFill>
          <a:blip r:embed="rId8"/>
          <a:stretch/>
        </p:blipFill>
        <p:spPr>
          <a:xfrm>
            <a:off x="3354120" y="1886760"/>
            <a:ext cx="3371040" cy="1895400"/>
          </a:xfrm>
          <a:prstGeom prst="rect">
            <a:avLst/>
          </a:prstGeom>
          <a:noFill/>
          <a:ln w="0">
            <a:noFill/>
          </a:ln>
        </p:spPr>
      </p:pic>
      <p:pic>
        <p:nvPicPr>
          <p:cNvPr id="90" name="" descr=""/>
          <p:cNvPicPr/>
          <p:nvPr/>
        </p:nvPicPr>
        <p:blipFill>
          <a:blip r:embed="rId9"/>
          <a:stretch/>
        </p:blipFill>
        <p:spPr>
          <a:xfrm>
            <a:off x="6707880" y="1886760"/>
            <a:ext cx="3371040" cy="1895400"/>
          </a:xfrm>
          <a:prstGeom prst="rect">
            <a:avLst/>
          </a:prstGeom>
          <a:noFill/>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
          <p:cNvSpPr/>
          <p:nvPr/>
        </p:nvSpPr>
        <p:spPr>
          <a:xfrm>
            <a:off x="69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23" name=""/>
          <p:cNvSpPr/>
          <p:nvPr/>
        </p:nvSpPr>
        <p:spPr>
          <a:xfrm>
            <a:off x="87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24"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incredible shrinking dinosaur</a:t>
            </a:r>
            <a:endParaRPr b="0" lang="en-GB" sz="2600" strike="noStrike" u="none">
              <a:solidFill>
                <a:srgbClr val="000000"/>
              </a:solidFill>
              <a:effectLst/>
              <a:uFillTx/>
              <a:latin typeface="Arial"/>
            </a:endParaRPr>
          </a:p>
        </p:txBody>
      </p:sp>
      <p:pic>
        <p:nvPicPr>
          <p:cNvPr id="225" name="" descr=""/>
          <p:cNvPicPr/>
          <p:nvPr/>
        </p:nvPicPr>
        <p:blipFill>
          <a:blip r:embed="rId1"/>
          <a:stretch/>
        </p:blipFill>
        <p:spPr>
          <a:xfrm>
            <a:off x="204120" y="1094400"/>
            <a:ext cx="9671040" cy="2760480"/>
          </a:xfrm>
          <a:prstGeom prst="rect">
            <a:avLst/>
          </a:prstGeom>
          <a:noFill/>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
          <p:cNvSpPr/>
          <p:nvPr/>
        </p:nvSpPr>
        <p:spPr>
          <a:xfrm>
            <a:off x="69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27" name=""/>
          <p:cNvSpPr/>
          <p:nvPr/>
        </p:nvSpPr>
        <p:spPr>
          <a:xfrm>
            <a:off x="87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28"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incredible shrinking dinosaur</a:t>
            </a:r>
            <a:endParaRPr b="0" lang="en-GB" sz="2600" strike="noStrike" u="none">
              <a:solidFill>
                <a:srgbClr val="000000"/>
              </a:solidFill>
              <a:effectLst/>
              <a:uFillTx/>
              <a:latin typeface="Arial"/>
            </a:endParaRPr>
          </a:p>
        </p:txBody>
      </p:sp>
      <p:pic>
        <p:nvPicPr>
          <p:cNvPr id="229" name="" descr=""/>
          <p:cNvPicPr/>
          <p:nvPr/>
        </p:nvPicPr>
        <p:blipFill>
          <a:blip r:embed="rId1"/>
          <a:stretch/>
        </p:blipFill>
        <p:spPr>
          <a:xfrm>
            <a:off x="204120" y="1094400"/>
            <a:ext cx="9671040" cy="2760480"/>
          </a:xfrm>
          <a:prstGeom prst="rect">
            <a:avLst/>
          </a:prstGeom>
          <a:noFill/>
          <a:ln w="0">
            <a:noFill/>
          </a:ln>
        </p:spPr>
      </p:pic>
      <p:pic>
        <p:nvPicPr>
          <p:cNvPr id="230" name="" descr=""/>
          <p:cNvPicPr/>
          <p:nvPr/>
        </p:nvPicPr>
        <p:blipFill>
          <a:blip r:embed="rId2"/>
          <a:stretch/>
        </p:blipFill>
        <p:spPr>
          <a:xfrm>
            <a:off x="5487120" y="4286880"/>
            <a:ext cx="523440" cy="967680"/>
          </a:xfrm>
          <a:prstGeom prst="rect">
            <a:avLst/>
          </a:prstGeom>
          <a:noFill/>
          <a:ln w="0">
            <a:noFill/>
          </a:ln>
        </p:spPr>
      </p:pic>
      <p:sp>
        <p:nvSpPr>
          <p:cNvPr id="231" name=""/>
          <p:cNvSpPr/>
          <p:nvPr/>
        </p:nvSpPr>
        <p:spPr>
          <a:xfrm>
            <a:off x="5616000" y="2520000"/>
            <a:ext cx="360" cy="1620000"/>
          </a:xfrm>
          <a:prstGeom prst="line">
            <a:avLst/>
          </a:prstGeom>
          <a:ln w="36000">
            <a:solidFill>
              <a:srgbClr val="ff0000"/>
            </a:solidFill>
            <a:round/>
            <a:tailEnd len="med" type="triangle" w="med"/>
          </a:ln>
        </p:spPr>
        <p:style>
          <a:lnRef idx="0"/>
          <a:fillRef idx="0"/>
          <a:effectRef idx="0"/>
          <a:fontRef idx="minor"/>
        </p:style>
        <p:txBody>
          <a:bodyPr lIns="108000" rIns="108000" tIns="63000" bIns="63000" anchor="ctr">
            <a:noAutofit/>
          </a:bodyPr>
          <a:p>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 descr=""/>
          <p:cNvPicPr/>
          <p:nvPr/>
        </p:nvPicPr>
        <p:blipFill>
          <a:blip r:embed="rId1"/>
          <a:stretch/>
        </p:blipFill>
        <p:spPr>
          <a:xfrm>
            <a:off x="6927120" y="4286880"/>
            <a:ext cx="523440" cy="967680"/>
          </a:xfrm>
          <a:prstGeom prst="rect">
            <a:avLst/>
          </a:prstGeom>
          <a:noFill/>
          <a:ln w="0">
            <a:noFill/>
          </a:ln>
        </p:spPr>
      </p:pic>
      <p:sp>
        <p:nvSpPr>
          <p:cNvPr id="233" name=""/>
          <p:cNvSpPr/>
          <p:nvPr/>
        </p:nvSpPr>
        <p:spPr>
          <a:xfrm>
            <a:off x="69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34" name=""/>
          <p:cNvSpPr/>
          <p:nvPr/>
        </p:nvSpPr>
        <p:spPr>
          <a:xfrm>
            <a:off x="87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3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incredible shrinking dinosaur</a:t>
            </a:r>
            <a:endParaRPr b="0" lang="en-GB" sz="2600" strike="noStrike" u="none">
              <a:solidFill>
                <a:srgbClr val="000000"/>
              </a:solidFill>
              <a:effectLst/>
              <a:uFillTx/>
              <a:latin typeface="Arial"/>
            </a:endParaRPr>
          </a:p>
        </p:txBody>
      </p:sp>
      <p:pic>
        <p:nvPicPr>
          <p:cNvPr id="236" name="" descr=""/>
          <p:cNvPicPr/>
          <p:nvPr/>
        </p:nvPicPr>
        <p:blipFill>
          <a:blip r:embed="rId2"/>
          <a:stretch/>
        </p:blipFill>
        <p:spPr>
          <a:xfrm>
            <a:off x="204120" y="1094400"/>
            <a:ext cx="9671040" cy="2760480"/>
          </a:xfrm>
          <a:prstGeom prst="rect">
            <a:avLst/>
          </a:prstGeom>
          <a:noFill/>
          <a:ln w="0">
            <a:noFill/>
          </a:ln>
        </p:spPr>
      </p:pic>
      <p:pic>
        <p:nvPicPr>
          <p:cNvPr id="237" name="" descr=""/>
          <p:cNvPicPr/>
          <p:nvPr/>
        </p:nvPicPr>
        <p:blipFill>
          <a:blip r:embed="rId3"/>
          <a:stretch/>
        </p:blipFill>
        <p:spPr>
          <a:xfrm>
            <a:off x="5487120" y="4286880"/>
            <a:ext cx="523440" cy="967680"/>
          </a:xfrm>
          <a:prstGeom prst="rect">
            <a:avLst/>
          </a:prstGeom>
          <a:noFill/>
          <a:ln w="0">
            <a:noFill/>
          </a:ln>
        </p:spPr>
      </p:pic>
      <p:sp>
        <p:nvSpPr>
          <p:cNvPr id="238" name=""/>
          <p:cNvSpPr/>
          <p:nvPr/>
        </p:nvSpPr>
        <p:spPr>
          <a:xfrm>
            <a:off x="5616000" y="2520000"/>
            <a:ext cx="360" cy="1620000"/>
          </a:xfrm>
          <a:prstGeom prst="line">
            <a:avLst/>
          </a:prstGeom>
          <a:ln w="36000">
            <a:solidFill>
              <a:srgbClr val="ff0000"/>
            </a:solidFill>
            <a:round/>
            <a:tailEnd len="med" type="triangle" w="med"/>
          </a:ln>
        </p:spPr>
        <p:style>
          <a:lnRef idx="0"/>
          <a:fillRef idx="0"/>
          <a:effectRef idx="0"/>
          <a:fontRef idx="minor"/>
        </p:style>
        <p:txBody>
          <a:bodyPr lIns="108000" rIns="108000" tIns="63000" bIns="63000" anchor="ctr">
            <a:noAutofit/>
          </a:bodyPr>
          <a:p>
            <a:endParaRPr b="0" lang="en-GB" sz="1800" strike="noStrike" u="none">
              <a:solidFill>
                <a:srgbClr val="000000"/>
              </a:solidFill>
              <a:effectLst/>
              <a:uFillTx/>
              <a:latin typeface="Arial"/>
              <a:ea typeface="DejaVu Sans"/>
            </a:endParaRPr>
          </a:p>
        </p:txBody>
      </p:sp>
      <p:sp>
        <p:nvSpPr>
          <p:cNvPr id="239" name=""/>
          <p:cNvSpPr/>
          <p:nvPr/>
        </p:nvSpPr>
        <p:spPr>
          <a:xfrm flipV="1">
            <a:off x="6012000" y="4779000"/>
            <a:ext cx="972000" cy="9000"/>
          </a:xfrm>
          <a:prstGeom prst="line">
            <a:avLst/>
          </a:prstGeom>
          <a:ln w="36000">
            <a:solidFill>
              <a:srgbClr val="ff0000"/>
            </a:solidFill>
            <a:round/>
            <a:tailEnd len="med" type="triangle" w="med"/>
          </a:ln>
        </p:spPr>
        <p:style>
          <a:lnRef idx="0"/>
          <a:fillRef idx="0"/>
          <a:effectRef idx="0"/>
          <a:fontRef idx="minor"/>
        </p:style>
        <p:txBody>
          <a:bodyPr lIns="108000" rIns="108000" tIns="-54000" bIns="-54000" anchor="ctr">
            <a:noAutofit/>
          </a:bodyPr>
          <a:p>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0" name="" descr=""/>
          <p:cNvPicPr/>
          <p:nvPr/>
        </p:nvPicPr>
        <p:blipFill>
          <a:blip r:embed="rId1"/>
          <a:stretch/>
        </p:blipFill>
        <p:spPr>
          <a:xfrm>
            <a:off x="6927120" y="4286880"/>
            <a:ext cx="523440" cy="967680"/>
          </a:xfrm>
          <a:prstGeom prst="rect">
            <a:avLst/>
          </a:prstGeom>
          <a:noFill/>
          <a:ln w="0">
            <a:noFill/>
          </a:ln>
        </p:spPr>
      </p:pic>
      <p:sp>
        <p:nvSpPr>
          <p:cNvPr id="241" name=""/>
          <p:cNvSpPr/>
          <p:nvPr/>
        </p:nvSpPr>
        <p:spPr>
          <a:xfrm>
            <a:off x="69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pic>
        <p:nvPicPr>
          <p:cNvPr id="242" name="" descr=""/>
          <p:cNvPicPr/>
          <p:nvPr/>
        </p:nvPicPr>
        <p:blipFill>
          <a:blip r:embed="rId2"/>
          <a:stretch/>
        </p:blipFill>
        <p:spPr>
          <a:xfrm>
            <a:off x="8727120" y="4466880"/>
            <a:ext cx="308880" cy="571680"/>
          </a:xfrm>
          <a:prstGeom prst="rect">
            <a:avLst/>
          </a:prstGeom>
          <a:noFill/>
          <a:ln w="0">
            <a:noFill/>
          </a:ln>
        </p:spPr>
      </p:pic>
      <p:sp>
        <p:nvSpPr>
          <p:cNvPr id="243" name=""/>
          <p:cNvSpPr/>
          <p:nvPr/>
        </p:nvSpPr>
        <p:spPr>
          <a:xfrm>
            <a:off x="8727120" y="4680000"/>
            <a:ext cx="631440" cy="7185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244"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incredible shrinking dinosaur</a:t>
            </a:r>
            <a:endParaRPr b="0" lang="en-GB" sz="2600" strike="noStrike" u="none">
              <a:solidFill>
                <a:srgbClr val="000000"/>
              </a:solidFill>
              <a:effectLst/>
              <a:uFillTx/>
              <a:latin typeface="Arial"/>
            </a:endParaRPr>
          </a:p>
        </p:txBody>
      </p:sp>
      <p:pic>
        <p:nvPicPr>
          <p:cNvPr id="245" name="" descr=""/>
          <p:cNvPicPr/>
          <p:nvPr/>
        </p:nvPicPr>
        <p:blipFill>
          <a:blip r:embed="rId3"/>
          <a:stretch/>
        </p:blipFill>
        <p:spPr>
          <a:xfrm>
            <a:off x="204120" y="1094400"/>
            <a:ext cx="9671040" cy="2760480"/>
          </a:xfrm>
          <a:prstGeom prst="rect">
            <a:avLst/>
          </a:prstGeom>
          <a:noFill/>
          <a:ln w="0">
            <a:noFill/>
          </a:ln>
        </p:spPr>
      </p:pic>
      <p:pic>
        <p:nvPicPr>
          <p:cNvPr id="246" name="" descr=""/>
          <p:cNvPicPr/>
          <p:nvPr/>
        </p:nvPicPr>
        <p:blipFill>
          <a:blip r:embed="rId4"/>
          <a:stretch/>
        </p:blipFill>
        <p:spPr>
          <a:xfrm>
            <a:off x="5487120" y="4286880"/>
            <a:ext cx="523440" cy="967680"/>
          </a:xfrm>
          <a:prstGeom prst="rect">
            <a:avLst/>
          </a:prstGeom>
          <a:noFill/>
          <a:ln w="0">
            <a:noFill/>
          </a:ln>
        </p:spPr>
      </p:pic>
      <p:sp>
        <p:nvSpPr>
          <p:cNvPr id="247" name=""/>
          <p:cNvSpPr/>
          <p:nvPr/>
        </p:nvSpPr>
        <p:spPr>
          <a:xfrm>
            <a:off x="5616000" y="2520000"/>
            <a:ext cx="360" cy="1620000"/>
          </a:xfrm>
          <a:prstGeom prst="line">
            <a:avLst/>
          </a:prstGeom>
          <a:ln w="36000">
            <a:solidFill>
              <a:srgbClr val="ff0000"/>
            </a:solidFill>
            <a:round/>
            <a:tailEnd len="med" type="triangle" w="med"/>
          </a:ln>
        </p:spPr>
        <p:style>
          <a:lnRef idx="0"/>
          <a:fillRef idx="0"/>
          <a:effectRef idx="0"/>
          <a:fontRef idx="minor"/>
        </p:style>
        <p:txBody>
          <a:bodyPr lIns="108000" rIns="108000" tIns="63000" bIns="63000" anchor="ctr">
            <a:noAutofit/>
          </a:bodyPr>
          <a:p>
            <a:endParaRPr b="0" lang="en-GB" sz="1800" strike="noStrike" u="none">
              <a:solidFill>
                <a:srgbClr val="000000"/>
              </a:solidFill>
              <a:effectLst/>
              <a:uFillTx/>
              <a:latin typeface="Arial"/>
              <a:ea typeface="DejaVu Sans"/>
            </a:endParaRPr>
          </a:p>
        </p:txBody>
      </p:sp>
      <p:sp>
        <p:nvSpPr>
          <p:cNvPr id="248" name=""/>
          <p:cNvSpPr/>
          <p:nvPr/>
        </p:nvSpPr>
        <p:spPr>
          <a:xfrm flipV="1">
            <a:off x="6012000" y="4779000"/>
            <a:ext cx="972000" cy="9000"/>
          </a:xfrm>
          <a:prstGeom prst="line">
            <a:avLst/>
          </a:prstGeom>
          <a:ln w="36000">
            <a:solidFill>
              <a:srgbClr val="ff0000"/>
            </a:solidFill>
            <a:round/>
            <a:tailEnd len="med" type="triangle" w="med"/>
          </a:ln>
        </p:spPr>
        <p:style>
          <a:lnRef idx="0"/>
          <a:fillRef idx="0"/>
          <a:effectRef idx="0"/>
          <a:fontRef idx="minor"/>
        </p:style>
        <p:txBody>
          <a:bodyPr lIns="108000" rIns="108000" tIns="-54000" bIns="-54000" anchor="ctr">
            <a:noAutofit/>
          </a:bodyPr>
          <a:p>
            <a:endParaRPr b="0" lang="en-GB" sz="1800" strike="noStrike" u="none">
              <a:solidFill>
                <a:srgbClr val="000000"/>
              </a:solidFill>
              <a:effectLst/>
              <a:uFillTx/>
              <a:latin typeface="Arial"/>
              <a:ea typeface="DejaVu Sans"/>
            </a:endParaRPr>
          </a:p>
        </p:txBody>
      </p:sp>
      <p:sp>
        <p:nvSpPr>
          <p:cNvPr id="249" name=""/>
          <p:cNvSpPr/>
          <p:nvPr/>
        </p:nvSpPr>
        <p:spPr>
          <a:xfrm flipV="1">
            <a:off x="7515000" y="4777200"/>
            <a:ext cx="972000" cy="9000"/>
          </a:xfrm>
          <a:prstGeom prst="line">
            <a:avLst/>
          </a:prstGeom>
          <a:ln w="36000">
            <a:solidFill>
              <a:srgbClr val="ff0000"/>
            </a:solidFill>
            <a:round/>
            <a:tailEnd len="med" type="triangle" w="med"/>
          </a:ln>
        </p:spPr>
        <p:style>
          <a:lnRef idx="0"/>
          <a:fillRef idx="0"/>
          <a:effectRef idx="0"/>
          <a:fontRef idx="minor"/>
        </p:style>
        <p:txBody>
          <a:bodyPr lIns="108000" rIns="108000" tIns="-54000" bIns="-54000" anchor="ctr">
            <a:noAutofit/>
          </a:bodyPr>
          <a:p>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 descr=""/>
          <p:cNvPicPr/>
          <p:nvPr/>
        </p:nvPicPr>
        <p:blipFill>
          <a:blip r:embed="rId1"/>
          <a:stretch/>
        </p:blipFill>
        <p:spPr>
          <a:xfrm>
            <a:off x="0" y="0"/>
            <a:ext cx="10079280" cy="5668920"/>
          </a:xfrm>
          <a:prstGeom prst="rect">
            <a:avLst/>
          </a:prstGeom>
          <a:noFill/>
          <a:ln w="0">
            <a:noFill/>
          </a:ln>
        </p:spPr>
      </p:pic>
      <p:sp>
        <p:nvSpPr>
          <p:cNvPr id="251" name=""/>
          <p:cNvSpPr/>
          <p:nvPr/>
        </p:nvSpPr>
        <p:spPr>
          <a:xfrm>
            <a:off x="359640" y="359640"/>
            <a:ext cx="359892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William H. Reed</a:t>
            </a:r>
            <a:endParaRPr b="0" lang="en-GB" sz="2600" strike="noStrike" u="none">
              <a:solidFill>
                <a:srgbClr val="000000"/>
              </a:solidFill>
              <a:effectLst/>
              <a:uFillTx/>
              <a:latin typeface="Arial"/>
            </a:endParaRPr>
          </a:p>
        </p:txBody>
      </p:sp>
      <p:sp>
        <p:nvSpPr>
          <p:cNvPr id="252" name=""/>
          <p:cNvSpPr/>
          <p:nvPr/>
        </p:nvSpPr>
        <p:spPr>
          <a:xfrm>
            <a:off x="359640" y="1079640"/>
            <a:ext cx="3598920" cy="72000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Discoverer of “The most colossal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Animal ever on earth.</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3" name="" descr=""/>
          <p:cNvPicPr/>
          <p:nvPr/>
        </p:nvPicPr>
        <p:blipFill>
          <a:blip r:embed="rId1"/>
          <a:stretch/>
        </p:blipFill>
        <p:spPr>
          <a:xfrm>
            <a:off x="0" y="0"/>
            <a:ext cx="10079280" cy="5668920"/>
          </a:xfrm>
          <a:prstGeom prst="rect">
            <a:avLst/>
          </a:prstGeom>
          <a:noFill/>
          <a:ln w="0">
            <a:noFill/>
          </a:ln>
        </p:spPr>
      </p:pic>
      <p:sp>
        <p:nvSpPr>
          <p:cNvPr id="254" name=""/>
          <p:cNvSpPr/>
          <p:nvPr/>
        </p:nvSpPr>
        <p:spPr>
          <a:xfrm>
            <a:off x="359640" y="359640"/>
            <a:ext cx="359892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William H. Reed</a:t>
            </a:r>
            <a:endParaRPr b="0" lang="en-GB" sz="2600" strike="noStrike" u="none">
              <a:solidFill>
                <a:srgbClr val="000000"/>
              </a:solidFill>
              <a:effectLst/>
              <a:uFillTx/>
              <a:latin typeface="Arial"/>
            </a:endParaRPr>
          </a:p>
        </p:txBody>
      </p:sp>
      <p:sp>
        <p:nvSpPr>
          <p:cNvPr id="255" name=""/>
          <p:cNvSpPr/>
          <p:nvPr/>
        </p:nvSpPr>
        <p:spPr>
          <a:xfrm>
            <a:off x="359640" y="1079640"/>
            <a:ext cx="3598920" cy="1620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Discoverer of “The most colossal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Animal ever on earth.</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Hired by Holland to find a better</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sauropod.</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6" name="" descr=""/>
          <p:cNvPicPr/>
          <p:nvPr/>
        </p:nvPicPr>
        <p:blipFill>
          <a:blip r:embed="rId1"/>
          <a:stretch/>
        </p:blipFill>
        <p:spPr>
          <a:xfrm>
            <a:off x="0" y="0"/>
            <a:ext cx="10079280" cy="5668920"/>
          </a:xfrm>
          <a:prstGeom prst="rect">
            <a:avLst/>
          </a:prstGeom>
          <a:noFill/>
          <a:ln w="0">
            <a:noFill/>
          </a:ln>
        </p:spPr>
      </p:pic>
      <p:sp>
        <p:nvSpPr>
          <p:cNvPr id="257" name=""/>
          <p:cNvSpPr/>
          <p:nvPr/>
        </p:nvSpPr>
        <p:spPr>
          <a:xfrm>
            <a:off x="359640" y="359640"/>
            <a:ext cx="359892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William H. Reed</a:t>
            </a:r>
            <a:endParaRPr b="0" lang="en-GB" sz="2600" strike="noStrike" u="none">
              <a:solidFill>
                <a:srgbClr val="000000"/>
              </a:solidFill>
              <a:effectLst/>
              <a:uFillTx/>
              <a:latin typeface="Arial"/>
            </a:endParaRPr>
          </a:p>
        </p:txBody>
      </p:sp>
      <p:sp>
        <p:nvSpPr>
          <p:cNvPr id="258" name=""/>
          <p:cNvSpPr/>
          <p:nvPr/>
        </p:nvSpPr>
        <p:spPr>
          <a:xfrm>
            <a:off x="359640" y="1079640"/>
            <a:ext cx="3598920" cy="2880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Discoverer of “The most colossal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Animal ever on earth.</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Hired by Holland to find a better</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sauropod.</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Here with the right femur of</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The Carnegie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Found on 2</a:t>
            </a:r>
            <a:r>
              <a:rPr b="0" lang="en-GB" sz="1800" strike="noStrike" u="none" baseline="33000">
                <a:solidFill>
                  <a:srgbClr val="000000"/>
                </a:solidFill>
                <a:effectLst/>
                <a:uFillTx/>
                <a:latin typeface="Trebuchet MS"/>
                <a:ea typeface="DejaVu Sans"/>
              </a:rPr>
              <a:t>nd</a:t>
            </a:r>
            <a:r>
              <a:rPr b="0" lang="en-GB" sz="1800" strike="noStrike" u="none">
                <a:solidFill>
                  <a:srgbClr val="000000"/>
                </a:solidFill>
                <a:effectLst/>
                <a:uFillTx/>
                <a:latin typeface="Trebuchet MS"/>
                <a:ea typeface="DejaVu Sans"/>
              </a:rPr>
              <a:t> or 3</a:t>
            </a:r>
            <a:r>
              <a:rPr b="0" lang="en-GB" sz="1800" strike="noStrike" u="none" baseline="33000">
                <a:solidFill>
                  <a:srgbClr val="000000"/>
                </a:solidFill>
                <a:effectLst/>
                <a:uFillTx/>
                <a:latin typeface="Trebuchet MS"/>
                <a:ea typeface="DejaVu Sans"/>
              </a:rPr>
              <a:t>rd</a:t>
            </a:r>
            <a:r>
              <a:rPr b="0" lang="en-GB" sz="1800" strike="noStrike" u="none">
                <a:solidFill>
                  <a:srgbClr val="000000"/>
                </a:solidFill>
                <a:effectLst/>
                <a:uFillTx/>
                <a:latin typeface="Trebuchet MS"/>
                <a:ea typeface="DejaVu Sans"/>
              </a:rPr>
              <a:t> July 1899</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
          <p:cNvSpPr/>
          <p:nvPr/>
        </p:nvSpPr>
        <p:spPr>
          <a:xfrm>
            <a:off x="359640" y="359640"/>
            <a:ext cx="359892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field crew</a:t>
            </a:r>
            <a:endParaRPr b="0" lang="en-GB" sz="2600" strike="noStrike" u="none">
              <a:solidFill>
                <a:srgbClr val="000000"/>
              </a:solidFill>
              <a:effectLst/>
              <a:uFillTx/>
              <a:latin typeface="Arial"/>
            </a:endParaRPr>
          </a:p>
        </p:txBody>
      </p:sp>
      <p:sp>
        <p:nvSpPr>
          <p:cNvPr id="260" name=""/>
          <p:cNvSpPr/>
          <p:nvPr/>
        </p:nvSpPr>
        <p:spPr>
          <a:xfrm>
            <a:off x="359640" y="1079640"/>
            <a:ext cx="3598920" cy="161892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Paul Miller</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Jacob L. Wortman</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William H. Reed</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William Reed, Jr.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Not pictured:</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Arthur S. Coggeshall.</a:t>
            </a:r>
            <a:endParaRPr b="0" lang="en-GB" sz="1800" strike="noStrike" u="none">
              <a:solidFill>
                <a:srgbClr val="000000"/>
              </a:solidFill>
              <a:effectLst/>
              <a:uFillTx/>
              <a:latin typeface="Arial"/>
            </a:endParaRPr>
          </a:p>
        </p:txBody>
      </p:sp>
      <p:pic>
        <p:nvPicPr>
          <p:cNvPr id="261" name="" descr=""/>
          <p:cNvPicPr/>
          <p:nvPr/>
        </p:nvPicPr>
        <p:blipFill>
          <a:blip r:embed="rId1"/>
          <a:stretch/>
        </p:blipFill>
        <p:spPr>
          <a:xfrm>
            <a:off x="3326400" y="0"/>
            <a:ext cx="67528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2" name="" descr=""/>
          <p:cNvPicPr/>
          <p:nvPr/>
        </p:nvPicPr>
        <p:blipFill>
          <a:blip r:embed="rId1"/>
          <a:stretch/>
        </p:blipFill>
        <p:spPr>
          <a:xfrm>
            <a:off x="0" y="0"/>
            <a:ext cx="10080720" cy="5669280"/>
          </a:xfrm>
          <a:prstGeom prst="rect">
            <a:avLst/>
          </a:prstGeom>
          <a:noFill/>
          <a:ln w="0">
            <a:noFill/>
          </a:ln>
        </p:spPr>
      </p:pic>
      <p:sp>
        <p:nvSpPr>
          <p:cNvPr id="263" name=""/>
          <p:cNvSpPr/>
          <p:nvPr/>
        </p:nvSpPr>
        <p:spPr>
          <a:xfrm>
            <a:off x="359640" y="359640"/>
            <a:ext cx="521892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prep lab (a few years later)</a:t>
            </a:r>
            <a:endParaRPr b="0" lang="en-GB" sz="2600" strike="noStrike" u="none">
              <a:solidFill>
                <a:srgbClr val="000000"/>
              </a:solidFill>
              <a:effectLst/>
              <a:uFillTx/>
              <a:latin typeface="Arial"/>
            </a:endParaRPr>
          </a:p>
        </p:txBody>
      </p:sp>
      <p:sp>
        <p:nvSpPr>
          <p:cNvPr id="264" name=""/>
          <p:cNvSpPr/>
          <p:nvPr/>
        </p:nvSpPr>
        <p:spPr>
          <a:xfrm>
            <a:off x="7559640" y="3239640"/>
            <a:ext cx="2338920" cy="233892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Olaf Peterson</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Louis S. Coggeshall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Charles W. Gilmore</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Earl Douglass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Arthur S. Coggeshall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Asher W. VanKirk</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Sydney Prentice</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John Bell Hatcher</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Arthur S. Coggeshall</a:t>
            </a:r>
            <a:endParaRPr b="0" lang="en-GB" sz="2600" strike="noStrike" u="none">
              <a:solidFill>
                <a:srgbClr val="000000"/>
              </a:solidFill>
              <a:effectLst/>
              <a:uFillTx/>
              <a:latin typeface="Arial"/>
            </a:endParaRPr>
          </a:p>
        </p:txBody>
      </p:sp>
      <p:sp>
        <p:nvSpPr>
          <p:cNvPr id="266"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Lead preparator of the fossils.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67" name="" descr=""/>
          <p:cNvPicPr/>
          <p:nvPr/>
        </p:nvPicPr>
        <p:blipFill>
          <a:blip r:embed="rId1"/>
          <a:stretch/>
        </p:blipFill>
        <p:spPr>
          <a:xfrm>
            <a:off x="5497200" y="0"/>
            <a:ext cx="45820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Casts were sent around the world in the early 1900s.</a:t>
            </a:r>
            <a:endParaRPr b="0" lang="en-GB" sz="2600" strike="noStrike" u="none">
              <a:solidFill>
                <a:srgbClr val="000000"/>
              </a:solidFill>
              <a:effectLst/>
              <a:uFillTx/>
              <a:latin typeface="Arial"/>
            </a:endParaRPr>
          </a:p>
        </p:txBody>
      </p:sp>
      <p:graphicFrame>
        <p:nvGraphicFramePr>
          <p:cNvPr id="92" name=""/>
          <p:cNvGraphicFramePr/>
          <p:nvPr/>
        </p:nvGraphicFramePr>
        <p:xfrm>
          <a:off x="352800" y="1094760"/>
          <a:ext cx="9545400" cy="4470120"/>
        </p:xfrm>
        <a:graphic>
          <a:graphicData uri="http://schemas.openxmlformats.org/drawingml/2006/table">
            <a:tbl>
              <a:tblPr/>
              <a:tblGrid>
                <a:gridCol w="4554360"/>
                <a:gridCol w="1478520"/>
                <a:gridCol w="1406520"/>
                <a:gridCol w="2106360"/>
              </a:tblGrid>
              <a:tr h="430560">
                <a:tc>
                  <a:txBody>
                    <a:bodyPr lIns="36000" rIns="36000" anchor="t">
                      <a:noAutofit/>
                    </a:bodyPr>
                    <a:p>
                      <a:pPr>
                        <a:lnSpc>
                          <a:spcPct val="100000"/>
                        </a:lnSpc>
                      </a:pPr>
                      <a:r>
                        <a:rPr b="0" lang="en-GB" sz="1600" strike="noStrike" u="none">
                          <a:solidFill>
                            <a:srgbClr val="000000"/>
                          </a:solidFill>
                          <a:effectLst/>
                          <a:uFillTx/>
                          <a:latin typeface="Trebuchet MS"/>
                        </a:rPr>
                        <a:t>Natural History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London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England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12 May 1905</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für Naturkunde 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Berlin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13 May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Muséum National d’Histoire Naturelle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Paris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France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15 June 1908</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Kaiserliches und königliches naturhistorisches Hof-Museum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Vienna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Austria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24 September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564120">
                <a:tc>
                  <a:txBody>
                    <a:bodyPr lIns="36000" rIns="36000" anchor="t">
                      <a:noAutofit/>
                    </a:bodyPr>
                    <a:p>
                      <a:pPr>
                        <a:lnSpc>
                          <a:spcPct val="100000"/>
                        </a:lnSpc>
                      </a:pPr>
                      <a:r>
                        <a:rPr b="0" lang="en-GB" sz="1600" strike="noStrike" u="none">
                          <a:solidFill>
                            <a:srgbClr val="000000"/>
                          </a:solidFill>
                          <a:effectLst/>
                          <a:uFillTx/>
                          <a:latin typeface="Trebuchet MS"/>
                        </a:rPr>
                        <a:t>Giovanni Capellini Museum for Paleontology and Geology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Bologna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Italy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27 October 1909</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The Imperial Museum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St. Petersburg</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Russia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Early July 1910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La Plata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Argentina</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1912</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Nacional de Ciencias Naturales</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Madrid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Spain</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2 December 1913</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430560">
                <a:tc>
                  <a:txBody>
                    <a:bodyPr lIns="36000" rIns="36000" anchor="t">
                      <a:noAutofit/>
                    </a:bodyPr>
                    <a:p>
                      <a:pPr>
                        <a:lnSpc>
                          <a:spcPct val="100000"/>
                        </a:lnSpc>
                      </a:pPr>
                      <a:r>
                        <a:rPr b="0" lang="en-GB" sz="1600" strike="noStrike" u="none">
                          <a:solidFill>
                            <a:srgbClr val="000000"/>
                          </a:solidFill>
                          <a:effectLst/>
                          <a:uFillTx/>
                          <a:latin typeface="Trebuchet MS"/>
                        </a:rPr>
                        <a:t>Museo de Paleontología (UNAM)</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Mexico City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Mexico</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1930</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r h="327960">
                <a:tc>
                  <a:txBody>
                    <a:bodyPr lIns="36000" rIns="36000" anchor="t">
                      <a:noAutofit/>
                    </a:bodyPr>
                    <a:p>
                      <a:pPr>
                        <a:lnSpc>
                          <a:spcPct val="100000"/>
                        </a:lnSpc>
                      </a:pPr>
                      <a:r>
                        <a:rPr b="0" lang="en-GB" sz="1600" strike="noStrike" u="none">
                          <a:solidFill>
                            <a:srgbClr val="000000"/>
                          </a:solidFill>
                          <a:effectLst/>
                          <a:uFillTx/>
                          <a:latin typeface="Trebuchet MS"/>
                        </a:rPr>
                        <a:t>Staatssammlung für Paläontologie und Geologie</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1" lang="en-GB" sz="1600" strike="noStrike" u="none">
                          <a:solidFill>
                            <a:srgbClr val="000000"/>
                          </a:solidFill>
                          <a:effectLst/>
                          <a:uFillTx/>
                          <a:latin typeface="Trebuchet MS"/>
                        </a:rPr>
                        <a:t>Munich</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Germany</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c>
                  <a:txBody>
                    <a:bodyPr lIns="36000" rIns="36000" anchor="t">
                      <a:noAutofit/>
                    </a:bodyPr>
                    <a:p>
                      <a:pPr>
                        <a:lnSpc>
                          <a:spcPct val="100000"/>
                        </a:lnSpc>
                      </a:pPr>
                      <a:r>
                        <a:rPr b="0" lang="en-GB" sz="1600" strike="noStrike" u="none">
                          <a:solidFill>
                            <a:srgbClr val="000000"/>
                          </a:solidFill>
                          <a:effectLst/>
                          <a:uFillTx/>
                          <a:latin typeface="Trebuchet MS"/>
                        </a:rPr>
                        <a:t>1934 (never mounted)</a:t>
                      </a:r>
                      <a:endParaRPr b="0" lang="en-GB" sz="1600" strike="noStrike" u="none">
                        <a:solidFill>
                          <a:srgbClr val="000000"/>
                        </a:solidFill>
                        <a:effectLst/>
                        <a:uFillTx/>
                        <a:latin typeface="Arial"/>
                      </a:endParaRPr>
                    </a:p>
                  </a:txBody>
                  <a:tcPr anchor="t" marL="36000" marR="36000">
                    <a:lnL w="7200">
                      <a:solidFill>
                        <a:srgbClr val="cccccc"/>
                      </a:solidFill>
                      <a:prstDash val="solid"/>
                    </a:lnL>
                    <a:lnR w="7200">
                      <a:solidFill>
                        <a:srgbClr val="cccccc"/>
                      </a:solidFill>
                      <a:prstDash val="solid"/>
                    </a:lnR>
                    <a:lnT w="7200">
                      <a:solidFill>
                        <a:srgbClr val="cccccc"/>
                      </a:solidFill>
                      <a:prstDash val="solid"/>
                    </a:lnT>
                    <a:lnB w="7200">
                      <a:solidFill>
                        <a:srgbClr val="cccccc"/>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Arthur S. Coggeshall</a:t>
            </a:r>
            <a:endParaRPr b="0" lang="en-GB" sz="2600" strike="noStrike" u="none">
              <a:solidFill>
                <a:srgbClr val="000000"/>
              </a:solidFill>
              <a:effectLst/>
              <a:uFillTx/>
              <a:latin typeface="Arial"/>
            </a:endParaRPr>
          </a:p>
        </p:txBody>
      </p:sp>
      <p:sp>
        <p:nvSpPr>
          <p:cNvPr id="269"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Lead preparator of the fossils.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(Bad photo because he was working class.)</a:t>
            </a:r>
            <a:endParaRPr b="0" lang="en-GB" sz="1800" strike="noStrike" u="none">
              <a:solidFill>
                <a:srgbClr val="000000"/>
              </a:solidFill>
              <a:effectLst/>
              <a:uFillTx/>
              <a:latin typeface="Arial"/>
            </a:endParaRPr>
          </a:p>
        </p:txBody>
      </p:sp>
      <p:pic>
        <p:nvPicPr>
          <p:cNvPr id="270" name="" descr=""/>
          <p:cNvPicPr/>
          <p:nvPr/>
        </p:nvPicPr>
        <p:blipFill>
          <a:blip r:embed="rId1"/>
          <a:stretch/>
        </p:blipFill>
        <p:spPr>
          <a:xfrm>
            <a:off x="5497200" y="0"/>
            <a:ext cx="45820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John B. Hatcher</a:t>
            </a:r>
            <a:endParaRPr b="0" lang="en-GB" sz="2600" strike="noStrike" u="none">
              <a:solidFill>
                <a:srgbClr val="000000"/>
              </a:solidFill>
              <a:effectLst/>
              <a:uFillTx/>
              <a:latin typeface="Arial"/>
            </a:endParaRPr>
          </a:p>
        </p:txBody>
      </p:sp>
      <p:sp>
        <p:nvSpPr>
          <p:cNvPr id="272"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Writer of the monographic description:</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Hatcher, John B. 1901.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(Marsh):</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its osteology, taxonomy and probable habits,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with a restoration of the skeleton.</a:t>
            </a:r>
            <a:endParaRPr b="0" lang="en-GB" sz="1800" strike="noStrike" u="none">
              <a:solidFill>
                <a:srgbClr val="000000"/>
              </a:solidFill>
              <a:effectLst/>
              <a:uFillTx/>
              <a:latin typeface="Arial"/>
            </a:endParaRPr>
          </a:p>
          <a:p>
            <a:pPr>
              <a:lnSpc>
                <a:spcPct val="100000"/>
              </a:lnSpc>
            </a:pPr>
            <a:r>
              <a:rPr b="0" i="1" lang="en-GB" sz="1800" strike="noStrike" u="none">
                <a:solidFill>
                  <a:srgbClr val="000000"/>
                </a:solidFill>
                <a:effectLst/>
                <a:uFillTx/>
                <a:latin typeface="Trebuchet MS"/>
                <a:ea typeface="DejaVu Sans"/>
              </a:rPr>
              <a:t>Memoirs of the Carnegie Museum </a:t>
            </a:r>
            <a:r>
              <a:rPr b="1" lang="en-GB" sz="1800" strike="noStrike" u="none">
                <a:solidFill>
                  <a:srgbClr val="000000"/>
                </a:solidFill>
                <a:effectLst/>
                <a:uFillTx/>
                <a:latin typeface="Trebuchet MS"/>
                <a:ea typeface="DejaVu Sans"/>
              </a:rPr>
              <a:t>1</a:t>
            </a:r>
            <a:r>
              <a:rPr b="0" lang="en-GB" sz="1800" strike="noStrike" u="none">
                <a:solidFill>
                  <a:srgbClr val="000000"/>
                </a:solidFill>
                <a:effectLst/>
                <a:uFillTx/>
                <a:latin typeface="Trebuchet MS"/>
                <a:ea typeface="DejaVu Sans"/>
              </a:rPr>
              <a:t>:1–63</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and plates I–XIII.</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73" name="" descr=""/>
          <p:cNvPicPr/>
          <p:nvPr/>
        </p:nvPicPr>
        <p:blipFill>
          <a:blip r:embed="rId1"/>
          <a:stretch/>
        </p:blipFill>
        <p:spPr>
          <a:xfrm>
            <a:off x="5497200" y="0"/>
            <a:ext cx="45820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John B. Hatcher</a:t>
            </a:r>
            <a:endParaRPr b="0" lang="en-GB" sz="2600" strike="noStrike" u="none">
              <a:solidFill>
                <a:srgbClr val="000000"/>
              </a:solidFill>
              <a:effectLst/>
              <a:uFillTx/>
              <a:latin typeface="Arial"/>
            </a:endParaRPr>
          </a:p>
        </p:txBody>
      </p:sp>
      <p:sp>
        <p:nvSpPr>
          <p:cNvPr id="275"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Writer of the monographic description:</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Hatcher, John B. 1901.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(Marsh):</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its osteology, taxonomy and probable habits,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with a restoration of the skeleton.</a:t>
            </a:r>
            <a:endParaRPr b="0" lang="en-GB" sz="1800" strike="noStrike" u="none">
              <a:solidFill>
                <a:srgbClr val="000000"/>
              </a:solidFill>
              <a:effectLst/>
              <a:uFillTx/>
              <a:latin typeface="Arial"/>
            </a:endParaRPr>
          </a:p>
          <a:p>
            <a:pPr>
              <a:lnSpc>
                <a:spcPct val="100000"/>
              </a:lnSpc>
            </a:pPr>
            <a:r>
              <a:rPr b="0" i="1" lang="en-GB" sz="1800" strike="noStrike" u="none">
                <a:solidFill>
                  <a:srgbClr val="000000"/>
                </a:solidFill>
                <a:effectLst/>
                <a:uFillTx/>
                <a:latin typeface="Trebuchet MS"/>
                <a:ea typeface="DejaVu Sans"/>
              </a:rPr>
              <a:t>Memoirs of the Carnegie Museum </a:t>
            </a:r>
            <a:r>
              <a:rPr b="1" lang="en-GB" sz="1800" strike="noStrike" u="none">
                <a:solidFill>
                  <a:srgbClr val="000000"/>
                </a:solidFill>
                <a:effectLst/>
                <a:uFillTx/>
                <a:latin typeface="Trebuchet MS"/>
                <a:ea typeface="DejaVu Sans"/>
              </a:rPr>
              <a:t>1</a:t>
            </a:r>
            <a:r>
              <a:rPr b="0" lang="en-GB" sz="1800" strike="noStrike" u="none">
                <a:solidFill>
                  <a:srgbClr val="000000"/>
                </a:solidFill>
                <a:effectLst/>
                <a:uFillTx/>
                <a:latin typeface="Trebuchet MS"/>
                <a:ea typeface="DejaVu Sans"/>
              </a:rPr>
              <a:t>:1–63</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and plates I–XIII.</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We still cite this </a:t>
            </a:r>
            <a:r>
              <a:rPr b="1" lang="en-GB" sz="1800" strike="noStrike" u="none">
                <a:solidFill>
                  <a:srgbClr val="000000"/>
                </a:solidFill>
                <a:effectLst/>
                <a:uFillTx/>
                <a:latin typeface="Trebuchet MS"/>
                <a:ea typeface="DejaVu Sans"/>
              </a:rPr>
              <a:t>all the time</a:t>
            </a:r>
            <a:r>
              <a:rPr b="1" i="1"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Want to live forever?</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Do good descriptive work.</a:t>
            </a:r>
            <a:endParaRPr b="0" lang="en-GB" sz="1800" strike="noStrike" u="none">
              <a:solidFill>
                <a:srgbClr val="000000"/>
              </a:solidFill>
              <a:effectLst/>
              <a:uFillTx/>
              <a:latin typeface="Arial"/>
            </a:endParaRPr>
          </a:p>
        </p:txBody>
      </p:sp>
      <p:pic>
        <p:nvPicPr>
          <p:cNvPr id="276" name="" descr=""/>
          <p:cNvPicPr/>
          <p:nvPr/>
        </p:nvPicPr>
        <p:blipFill>
          <a:blip r:embed="rId1"/>
          <a:stretch/>
        </p:blipFill>
        <p:spPr>
          <a:xfrm>
            <a:off x="5497200" y="0"/>
            <a:ext cx="458208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a:t>
            </a:r>
            <a:r>
              <a:rPr b="1" i="1" lang="en-GB" sz="2600" strike="noStrike" u="none">
                <a:solidFill>
                  <a:srgbClr val="000099"/>
                </a:solidFill>
                <a:effectLst/>
                <a:uFillTx/>
                <a:latin typeface="Trebuchet MS"/>
                <a:ea typeface="DejaVu Sans"/>
              </a:rPr>
              <a:t>Diplodocus carnegii</a:t>
            </a:r>
            <a:endParaRPr b="0" lang="en-GB" sz="2600" strike="noStrike" u="none">
              <a:solidFill>
                <a:srgbClr val="000000"/>
              </a:solidFill>
              <a:effectLst/>
              <a:uFillTx/>
              <a:latin typeface="Arial"/>
            </a:endParaRPr>
          </a:p>
        </p:txBody>
      </p:sp>
      <p:sp>
        <p:nvSpPr>
          <p:cNvPr id="278"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Hatcher 1901: plate XII</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(Artwork by the much overlooked R. Weber.)</a:t>
            </a:r>
            <a:endParaRPr b="0" lang="en-GB" sz="1800" strike="noStrike" u="none">
              <a:solidFill>
                <a:srgbClr val="000000"/>
              </a:solidFill>
              <a:effectLst/>
              <a:uFillTx/>
              <a:latin typeface="Arial"/>
            </a:endParaRPr>
          </a:p>
        </p:txBody>
      </p:sp>
      <p:pic>
        <p:nvPicPr>
          <p:cNvPr id="279" name="" descr=""/>
          <p:cNvPicPr/>
          <p:nvPr/>
        </p:nvPicPr>
        <p:blipFill>
          <a:blip r:embed="rId1"/>
          <a:stretch/>
        </p:blipFill>
        <p:spPr>
          <a:xfrm>
            <a:off x="236160" y="2561760"/>
            <a:ext cx="9607320" cy="2345040"/>
          </a:xfrm>
          <a:prstGeom prst="rect">
            <a:avLst/>
          </a:prstGeom>
          <a:noFill/>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a:t>
            </a:r>
            <a:endParaRPr b="0" lang="en-GB" sz="2600" strike="noStrike" u="none">
              <a:solidFill>
                <a:srgbClr val="000000"/>
              </a:solidFill>
              <a:effectLst/>
              <a:uFillTx/>
              <a:latin typeface="Arial"/>
            </a:endParaRPr>
          </a:p>
          <a:p>
            <a:pPr>
              <a:lnSpc>
                <a:spcPct val="100000"/>
              </a:lnSpc>
            </a:pPr>
            <a:r>
              <a:rPr b="1" i="1" lang="en-GB" sz="2600" strike="noStrike" u="none">
                <a:solidFill>
                  <a:srgbClr val="000099"/>
                </a:solidFill>
                <a:effectLst/>
                <a:uFillTx/>
                <a:latin typeface="Trebuchet MS"/>
                <a:ea typeface="DejaVu Sans"/>
              </a:rPr>
              <a:t>Diplodocus</a:t>
            </a:r>
            <a:endParaRPr b="0" lang="en-GB" sz="2600" strike="noStrike" u="none">
              <a:solidFill>
                <a:srgbClr val="000000"/>
              </a:solidFill>
              <a:effectLst/>
              <a:uFillTx/>
              <a:latin typeface="Arial"/>
            </a:endParaRPr>
          </a:p>
          <a:p>
            <a:pPr>
              <a:lnSpc>
                <a:spcPct val="100000"/>
              </a:lnSpc>
            </a:pPr>
            <a:r>
              <a:rPr b="1" i="1" lang="en-GB" sz="2600" strike="noStrike" u="none">
                <a:solidFill>
                  <a:srgbClr val="000099"/>
                </a:solidFill>
                <a:effectLst/>
                <a:uFillTx/>
                <a:latin typeface="Trebuchet MS"/>
                <a:ea typeface="DejaVu Sans"/>
              </a:rPr>
              <a:t>carnegii</a:t>
            </a:r>
            <a:endParaRPr b="0" lang="en-GB" sz="2600" strike="noStrike" u="none">
              <a:solidFill>
                <a:srgbClr val="000000"/>
              </a:solidFill>
              <a:effectLst/>
              <a:uFillTx/>
              <a:latin typeface="Arial"/>
            </a:endParaRPr>
          </a:p>
        </p:txBody>
      </p:sp>
      <p:sp>
        <p:nvSpPr>
          <p:cNvPr id="281" name=""/>
          <p:cNvSpPr/>
          <p:nvPr/>
        </p:nvSpPr>
        <p:spPr>
          <a:xfrm>
            <a:off x="359640" y="1799640"/>
            <a:ext cx="251892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Hatcher 1901: plate III</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82" name="" descr=""/>
          <p:cNvPicPr/>
          <p:nvPr/>
        </p:nvPicPr>
        <p:blipFill>
          <a:blip r:embed="rId1"/>
          <a:stretch/>
        </p:blipFill>
        <p:spPr>
          <a:xfrm>
            <a:off x="2700000" y="39960"/>
            <a:ext cx="7379280" cy="5589360"/>
          </a:xfrm>
          <a:prstGeom prst="rect">
            <a:avLst/>
          </a:prstGeom>
          <a:noFill/>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a:t>
            </a:r>
            <a:endParaRPr b="0" lang="en-GB" sz="2600" strike="noStrike" u="none">
              <a:solidFill>
                <a:srgbClr val="000000"/>
              </a:solidFill>
              <a:effectLst/>
              <a:uFillTx/>
              <a:latin typeface="Arial"/>
            </a:endParaRPr>
          </a:p>
          <a:p>
            <a:pPr>
              <a:lnSpc>
                <a:spcPct val="100000"/>
              </a:lnSpc>
            </a:pPr>
            <a:r>
              <a:rPr b="1" i="1" lang="en-GB" sz="2600" strike="noStrike" u="none">
                <a:solidFill>
                  <a:srgbClr val="000099"/>
                </a:solidFill>
                <a:effectLst/>
                <a:uFillTx/>
                <a:latin typeface="Trebuchet MS"/>
                <a:ea typeface="DejaVu Sans"/>
              </a:rPr>
              <a:t>Diplodocus</a:t>
            </a:r>
            <a:endParaRPr b="0" lang="en-GB" sz="2600" strike="noStrike" u="none">
              <a:solidFill>
                <a:srgbClr val="000000"/>
              </a:solidFill>
              <a:effectLst/>
              <a:uFillTx/>
              <a:latin typeface="Arial"/>
            </a:endParaRPr>
          </a:p>
          <a:p>
            <a:pPr>
              <a:lnSpc>
                <a:spcPct val="100000"/>
              </a:lnSpc>
            </a:pPr>
            <a:r>
              <a:rPr b="1" i="1" lang="en-GB" sz="2600" strike="noStrike" u="none">
                <a:solidFill>
                  <a:srgbClr val="000099"/>
                </a:solidFill>
                <a:effectLst/>
                <a:uFillTx/>
                <a:latin typeface="Trebuchet MS"/>
                <a:ea typeface="DejaVu Sans"/>
              </a:rPr>
              <a:t>carnegii</a:t>
            </a:r>
            <a:endParaRPr b="0" lang="en-GB" sz="2600" strike="noStrike" u="none">
              <a:solidFill>
                <a:srgbClr val="000000"/>
              </a:solidFill>
              <a:effectLst/>
              <a:uFillTx/>
              <a:latin typeface="Arial"/>
            </a:endParaRPr>
          </a:p>
        </p:txBody>
      </p:sp>
      <p:sp>
        <p:nvSpPr>
          <p:cNvPr id="284" name=""/>
          <p:cNvSpPr/>
          <p:nvPr/>
        </p:nvSpPr>
        <p:spPr>
          <a:xfrm>
            <a:off x="359640" y="1799640"/>
            <a:ext cx="251892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Hatcher 1901: plate III</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285" name="" descr=""/>
          <p:cNvPicPr/>
          <p:nvPr/>
        </p:nvPicPr>
        <p:blipFill>
          <a:blip r:embed="rId1"/>
          <a:stretch/>
        </p:blipFill>
        <p:spPr>
          <a:xfrm>
            <a:off x="3996000" y="119520"/>
            <a:ext cx="5939280" cy="5430600"/>
          </a:xfrm>
          <a:prstGeom prst="rect">
            <a:avLst/>
          </a:prstGeom>
          <a:noFill/>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King Edward VII</a:t>
            </a:r>
            <a:endParaRPr b="0" lang="en-GB" sz="2600" strike="noStrike" u="none">
              <a:solidFill>
                <a:srgbClr val="000000"/>
              </a:solidFill>
              <a:effectLst/>
              <a:uFillTx/>
              <a:latin typeface="Arial"/>
            </a:endParaRPr>
          </a:p>
        </p:txBody>
      </p:sp>
      <p:sp>
        <p:nvSpPr>
          <p:cNvPr id="287" name=""/>
          <p:cNvSpPr/>
          <p:nvPr/>
        </p:nvSpPr>
        <p:spPr>
          <a:xfrm>
            <a:off x="359640" y="1079640"/>
            <a:ext cx="5038920" cy="413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Known as “Bertie”</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Eldest son of Queen Victoria</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Heir to throne for 60 years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King from 1901–1910.</a:t>
            </a:r>
            <a:endParaRPr b="0" lang="en-GB" sz="1800" strike="noStrike" u="none">
              <a:solidFill>
                <a:srgbClr val="000000"/>
              </a:solidFill>
              <a:effectLst/>
              <a:uFillTx/>
              <a:latin typeface="Arial"/>
            </a:endParaRPr>
          </a:p>
        </p:txBody>
      </p:sp>
      <p:pic>
        <p:nvPicPr>
          <p:cNvPr id="288" name="" descr=""/>
          <p:cNvPicPr/>
          <p:nvPr/>
        </p:nvPicPr>
        <p:blipFill>
          <a:blip r:embed="rId1"/>
          <a:stretch/>
        </p:blipFill>
        <p:spPr>
          <a:xfrm>
            <a:off x="5493600" y="0"/>
            <a:ext cx="4585680" cy="5673600"/>
          </a:xfrm>
          <a:prstGeom prst="rect">
            <a:avLst/>
          </a:prstGeom>
          <a:noFill/>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9" name="" descr=""/>
          <p:cNvPicPr/>
          <p:nvPr/>
        </p:nvPicPr>
        <p:blipFill>
          <a:blip r:embed="rId1"/>
          <a:stretch/>
        </p:blipFill>
        <p:spPr>
          <a:xfrm>
            <a:off x="0" y="720"/>
            <a:ext cx="10079280" cy="5668560"/>
          </a:xfrm>
          <a:prstGeom prst="rect">
            <a:avLst/>
          </a:prstGeom>
          <a:noFill/>
          <a:ln w="0">
            <a:noFill/>
          </a:ln>
        </p:spPr>
      </p:pic>
      <p:sp>
        <p:nvSpPr>
          <p:cNvPr id="29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King Edward VII visited Carnegie at Skibo Castle</a:t>
            </a:r>
            <a:endParaRPr b="0" lang="en-GB" sz="2600" strike="noStrike" u="none">
              <a:solidFill>
                <a:srgbClr val="000000"/>
              </a:solidFill>
              <a:effectLst/>
              <a:uFillTx/>
              <a:latin typeface="Arial"/>
            </a:endParaRPr>
          </a:p>
        </p:txBody>
      </p:sp>
      <p:sp>
        <p:nvSpPr>
          <p:cNvPr id="291" name=""/>
          <p:cNvSpPr/>
          <p:nvPr/>
        </p:nvSpPr>
        <p:spPr>
          <a:xfrm>
            <a:off x="359640" y="1079640"/>
            <a:ext cx="5038920" cy="413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A surprise visit in October 1902.</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 where the King saw Hatcher’s </a:t>
            </a:r>
            <a:r>
              <a:rPr b="1" i="1" lang="en-GB" sz="2600" strike="noStrike" u="none">
                <a:solidFill>
                  <a:srgbClr val="000099"/>
                </a:solidFill>
                <a:effectLst/>
                <a:uFillTx/>
                <a:latin typeface="Trebuchet MS"/>
                <a:ea typeface="DejaVu Sans"/>
              </a:rPr>
              <a:t>Diplodocus</a:t>
            </a:r>
            <a:r>
              <a:rPr b="1" lang="en-GB" sz="2600" strike="noStrike" u="none">
                <a:solidFill>
                  <a:srgbClr val="000099"/>
                </a:solidFill>
                <a:effectLst/>
                <a:uFillTx/>
                <a:latin typeface="Trebuchet MS"/>
                <a:ea typeface="DejaVu Sans"/>
              </a:rPr>
              <a:t> plate</a:t>
            </a:r>
            <a:endParaRPr b="0" lang="en-GB" sz="2600" strike="noStrike" u="none">
              <a:solidFill>
                <a:srgbClr val="000000"/>
              </a:solidFill>
              <a:effectLst/>
              <a:uFillTx/>
              <a:latin typeface="Arial"/>
            </a:endParaRPr>
          </a:p>
        </p:txBody>
      </p:sp>
      <p:pic>
        <p:nvPicPr>
          <p:cNvPr id="293" name="" descr=""/>
          <p:cNvPicPr/>
          <p:nvPr/>
        </p:nvPicPr>
        <p:blipFill>
          <a:blip r:embed="rId1"/>
          <a:stretch/>
        </p:blipFill>
        <p:spPr>
          <a:xfrm>
            <a:off x="236160" y="2561760"/>
            <a:ext cx="9607320" cy="2345040"/>
          </a:xfrm>
          <a:prstGeom prst="rect">
            <a:avLst/>
          </a:prstGeom>
          <a:noFill/>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4" name="" descr=""/>
          <p:cNvPicPr/>
          <p:nvPr/>
        </p:nvPicPr>
        <p:blipFill>
          <a:blip r:embed="rId1"/>
          <a:stretch/>
        </p:blipFill>
        <p:spPr>
          <a:xfrm>
            <a:off x="0" y="0"/>
            <a:ext cx="10079280" cy="5669280"/>
          </a:xfrm>
          <a:prstGeom prst="rect">
            <a:avLst/>
          </a:prstGeom>
          <a:noFill/>
          <a:ln w="0">
            <a:noFill/>
          </a:ln>
        </p:spPr>
      </p:pic>
      <p:sp>
        <p:nvSpPr>
          <p:cNvPr id="29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 where the King saw Hatcher’s </a:t>
            </a:r>
            <a:r>
              <a:rPr b="1" i="1" lang="en-GB" sz="2600" strike="noStrike" u="none">
                <a:solidFill>
                  <a:srgbClr val="ffffff"/>
                </a:solidFill>
                <a:effectLst/>
                <a:uFillTx/>
                <a:latin typeface="Trebuchet MS"/>
                <a:ea typeface="DejaVu Sans"/>
              </a:rPr>
              <a:t>Diplodocus</a:t>
            </a:r>
            <a:r>
              <a:rPr b="1" lang="en-GB" sz="2600" strike="noStrike" u="none">
                <a:solidFill>
                  <a:srgbClr val="ffffff"/>
                </a:solidFill>
                <a:effectLst/>
                <a:uFillTx/>
                <a:latin typeface="Trebuchet MS"/>
                <a:ea typeface="DejaVu Sans"/>
              </a:rPr>
              <a:t> plate</a:t>
            </a:r>
            <a:endParaRPr b="0" lang="en-GB" sz="2600" strike="noStrike" u="none">
              <a:solidFill>
                <a:srgbClr val="000000"/>
              </a:solidFill>
              <a:effectLst/>
              <a:uFillTx/>
              <a:latin typeface="Arial"/>
            </a:endParaRPr>
          </a:p>
        </p:txBody>
      </p:sp>
      <p:sp>
        <p:nvSpPr>
          <p:cNvPr id="296" name=""/>
          <p:cNvSpPr/>
          <p:nvPr/>
        </p:nvSpPr>
        <p:spPr>
          <a:xfrm>
            <a:off x="359640" y="1079640"/>
            <a:ext cx="6300360" cy="540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Now in the collection at the Carnegie Birthplace Museum.</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
          <p:cNvSpPr/>
          <p:nvPr/>
        </p:nvSpPr>
        <p:spPr>
          <a:xfrm>
            <a:off x="359640" y="4689360"/>
            <a:ext cx="2042640" cy="615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trike="noStrike" u="none">
                <a:solidFill>
                  <a:srgbClr val="ffffff"/>
                </a:solidFill>
                <a:effectLst/>
                <a:uFillTx/>
                <a:latin typeface="Trebuchet MS"/>
                <a:ea typeface="DejaVu Sans"/>
              </a:rPr>
              <a:t>Photograph by</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Fernando Losada Rodríguez</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CC BY-SA 4.0</a:t>
            </a:r>
            <a:endParaRPr b="0" lang="en-GB" sz="1200" strike="noStrike" u="none">
              <a:solidFill>
                <a:srgbClr val="000000"/>
              </a:solidFill>
              <a:effectLst/>
              <a:uFillTx/>
              <a:latin typeface="Arial"/>
            </a:endParaRPr>
          </a:p>
        </p:txBody>
      </p:sp>
      <p:pic>
        <p:nvPicPr>
          <p:cNvPr id="94" name="" descr=""/>
          <p:cNvPicPr/>
          <p:nvPr/>
        </p:nvPicPr>
        <p:blipFill>
          <a:blip r:embed="rId1"/>
          <a:stretch/>
        </p:blipFill>
        <p:spPr>
          <a:xfrm>
            <a:off x="0" y="0"/>
            <a:ext cx="3371040" cy="1895400"/>
          </a:xfrm>
          <a:prstGeom prst="rect">
            <a:avLst/>
          </a:prstGeom>
          <a:noFill/>
          <a:ln w="0">
            <a:noFill/>
          </a:ln>
        </p:spPr>
      </p:pic>
      <p:pic>
        <p:nvPicPr>
          <p:cNvPr id="95" name="" descr=""/>
          <p:cNvPicPr/>
          <p:nvPr/>
        </p:nvPicPr>
        <p:blipFill>
          <a:blip r:embed="rId2"/>
          <a:stretch/>
        </p:blipFill>
        <p:spPr>
          <a:xfrm>
            <a:off x="6707880" y="0"/>
            <a:ext cx="3371040" cy="1895400"/>
          </a:xfrm>
          <a:prstGeom prst="rect">
            <a:avLst/>
          </a:prstGeom>
          <a:noFill/>
          <a:ln w="0">
            <a:noFill/>
          </a:ln>
        </p:spPr>
      </p:pic>
      <p:pic>
        <p:nvPicPr>
          <p:cNvPr id="96" name="" descr=""/>
          <p:cNvPicPr/>
          <p:nvPr/>
        </p:nvPicPr>
        <p:blipFill>
          <a:blip r:embed="rId3"/>
          <a:stretch/>
        </p:blipFill>
        <p:spPr>
          <a:xfrm>
            <a:off x="3354120" y="0"/>
            <a:ext cx="3371040" cy="1895400"/>
          </a:xfrm>
          <a:prstGeom prst="rect">
            <a:avLst/>
          </a:prstGeom>
          <a:noFill/>
          <a:ln w="0">
            <a:noFill/>
          </a:ln>
        </p:spPr>
      </p:pic>
      <p:pic>
        <p:nvPicPr>
          <p:cNvPr id="97" name="" descr=""/>
          <p:cNvPicPr/>
          <p:nvPr/>
        </p:nvPicPr>
        <p:blipFill>
          <a:blip r:embed="rId4"/>
          <a:stretch/>
        </p:blipFill>
        <p:spPr>
          <a:xfrm>
            <a:off x="3354120" y="3773520"/>
            <a:ext cx="3371040" cy="1895400"/>
          </a:xfrm>
          <a:prstGeom prst="rect">
            <a:avLst/>
          </a:prstGeom>
          <a:noFill/>
          <a:ln w="0">
            <a:noFill/>
          </a:ln>
        </p:spPr>
      </p:pic>
      <p:pic>
        <p:nvPicPr>
          <p:cNvPr id="98" name="" descr=""/>
          <p:cNvPicPr/>
          <p:nvPr/>
        </p:nvPicPr>
        <p:blipFill>
          <a:blip r:embed="rId5"/>
          <a:stretch/>
        </p:blipFill>
        <p:spPr>
          <a:xfrm>
            <a:off x="6707880" y="3773520"/>
            <a:ext cx="3371040" cy="1895400"/>
          </a:xfrm>
          <a:prstGeom prst="rect">
            <a:avLst/>
          </a:prstGeom>
          <a:noFill/>
          <a:ln w="0">
            <a:noFill/>
          </a:ln>
        </p:spPr>
      </p:pic>
      <p:pic>
        <p:nvPicPr>
          <p:cNvPr id="99" name="" descr=""/>
          <p:cNvPicPr/>
          <p:nvPr/>
        </p:nvPicPr>
        <p:blipFill>
          <a:blip r:embed="rId6"/>
          <a:stretch/>
        </p:blipFill>
        <p:spPr>
          <a:xfrm>
            <a:off x="360" y="3773520"/>
            <a:ext cx="3371040" cy="1895400"/>
          </a:xfrm>
          <a:prstGeom prst="rect">
            <a:avLst/>
          </a:prstGeom>
          <a:noFill/>
          <a:ln w="0">
            <a:noFill/>
          </a:ln>
        </p:spPr>
      </p:pic>
      <p:pic>
        <p:nvPicPr>
          <p:cNvPr id="100" name="" descr=""/>
          <p:cNvPicPr/>
          <p:nvPr/>
        </p:nvPicPr>
        <p:blipFill>
          <a:blip r:embed="rId7"/>
          <a:stretch/>
        </p:blipFill>
        <p:spPr>
          <a:xfrm>
            <a:off x="360" y="1886760"/>
            <a:ext cx="3371040" cy="1895400"/>
          </a:xfrm>
          <a:prstGeom prst="rect">
            <a:avLst/>
          </a:prstGeom>
          <a:noFill/>
          <a:ln w="0">
            <a:noFill/>
          </a:ln>
        </p:spPr>
      </p:pic>
      <p:pic>
        <p:nvPicPr>
          <p:cNvPr id="101" name="" descr=""/>
          <p:cNvPicPr/>
          <p:nvPr/>
        </p:nvPicPr>
        <p:blipFill>
          <a:blip r:embed="rId8"/>
          <a:stretch/>
        </p:blipFill>
        <p:spPr>
          <a:xfrm>
            <a:off x="3354120" y="1886760"/>
            <a:ext cx="3371040" cy="1895400"/>
          </a:xfrm>
          <a:prstGeom prst="rect">
            <a:avLst/>
          </a:prstGeom>
          <a:noFill/>
          <a:ln w="0">
            <a:noFill/>
          </a:ln>
        </p:spPr>
      </p:pic>
      <p:pic>
        <p:nvPicPr>
          <p:cNvPr id="102" name="" descr=""/>
          <p:cNvPicPr/>
          <p:nvPr/>
        </p:nvPicPr>
        <p:blipFill>
          <a:blip r:embed="rId9"/>
          <a:stretch/>
        </p:blipFill>
        <p:spPr>
          <a:xfrm>
            <a:off x="6707880" y="1886760"/>
            <a:ext cx="3371040" cy="1895400"/>
          </a:xfrm>
          <a:prstGeom prst="rect">
            <a:avLst/>
          </a:prstGeom>
          <a:noFill/>
          <a:ln w="0">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“I want one”</a:t>
            </a:r>
            <a:endParaRPr b="0" lang="en-GB" sz="2600" strike="noStrike" u="none">
              <a:solidFill>
                <a:srgbClr val="000000"/>
              </a:solidFill>
              <a:effectLst/>
              <a:uFillTx/>
              <a:latin typeface="Arial"/>
            </a:endParaRPr>
          </a:p>
        </p:txBody>
      </p:sp>
      <p:pic>
        <p:nvPicPr>
          <p:cNvPr id="298" name="" descr=""/>
          <p:cNvPicPr/>
          <p:nvPr/>
        </p:nvPicPr>
        <p:blipFill>
          <a:blip r:embed="rId1"/>
          <a:stretch/>
        </p:blipFill>
        <p:spPr>
          <a:xfrm>
            <a:off x="2932560" y="215640"/>
            <a:ext cx="7038720" cy="5309640"/>
          </a:xfrm>
          <a:prstGeom prst="rect">
            <a:avLst/>
          </a:prstGeom>
          <a:noFill/>
          <a:ln w="0">
            <a:noFill/>
          </a:ln>
        </p:spPr>
      </p:pic>
      <p:sp>
        <p:nvSpPr>
          <p:cNvPr id="299" name=""/>
          <p:cNvSpPr/>
          <p:nvPr/>
        </p:nvSpPr>
        <p:spPr>
          <a:xfrm>
            <a:off x="359640" y="1079640"/>
            <a:ext cx="2338920" cy="413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“The King was attracted to the </a:t>
            </a:r>
            <a:r>
              <a:rPr b="0" i="1" lang="en-GB" sz="1800" strike="noStrike" u="none">
                <a:solidFill>
                  <a:srgbClr val="000000"/>
                </a:solidFill>
                <a:effectLst/>
                <a:uFillTx/>
                <a:latin typeface="Trebuchet MS"/>
                <a:ea typeface="DejaVu Sans"/>
              </a:rPr>
              <a:t>Diplodocus</a:t>
            </a:r>
            <a:r>
              <a:rPr b="0" lang="en-GB" sz="1800" strike="noStrike" u="none">
                <a:solidFill>
                  <a:srgbClr val="000000"/>
                </a:solidFill>
                <a:effectLst/>
                <a:uFillTx/>
                <a:latin typeface="Trebuchet MS"/>
                <a:ea typeface="DejaVu Sans"/>
              </a:rPr>
              <a:t> when here. He wants one for British Museum badly. I read your note which told of the new finds. He is on your track now for duplicate.”</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Carnegie to Holland,</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2 October 1902.</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Serafino Agostini</a:t>
            </a:r>
            <a:endParaRPr b="0" lang="en-GB" sz="2600" strike="noStrike" u="none">
              <a:solidFill>
                <a:srgbClr val="000000"/>
              </a:solidFill>
              <a:effectLst/>
              <a:uFillTx/>
              <a:latin typeface="Arial"/>
            </a:endParaRPr>
          </a:p>
        </p:txBody>
      </p:sp>
      <p:pic>
        <p:nvPicPr>
          <p:cNvPr id="301" name="" descr=""/>
          <p:cNvPicPr/>
          <p:nvPr/>
        </p:nvPicPr>
        <p:blipFill>
          <a:blip r:embed="rId1"/>
          <a:stretch/>
        </p:blipFill>
        <p:spPr>
          <a:xfrm>
            <a:off x="5220000" y="9720"/>
            <a:ext cx="4859640" cy="5659920"/>
          </a:xfrm>
          <a:prstGeom prst="rect">
            <a:avLst/>
          </a:prstGeom>
          <a:noFill/>
          <a:ln w="0">
            <a:noFill/>
          </a:ln>
        </p:spPr>
      </p:pic>
      <p:sp>
        <p:nvSpPr>
          <p:cNvPr id="302" name=""/>
          <p:cNvSpPr/>
          <p:nvPr/>
        </p:nvSpPr>
        <p:spPr>
          <a:xfrm>
            <a:off x="359640" y="1079640"/>
            <a:ext cx="467928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Italian sculptor.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Led the moulding and casting process.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Serafino Agostini</a:t>
            </a:r>
            <a:endParaRPr b="0" lang="en-GB" sz="2600" strike="noStrike" u="none">
              <a:solidFill>
                <a:srgbClr val="000000"/>
              </a:solidFill>
              <a:effectLst/>
              <a:uFillTx/>
              <a:latin typeface="Arial"/>
            </a:endParaRPr>
          </a:p>
        </p:txBody>
      </p:sp>
      <p:pic>
        <p:nvPicPr>
          <p:cNvPr id="304" name="" descr=""/>
          <p:cNvPicPr/>
          <p:nvPr/>
        </p:nvPicPr>
        <p:blipFill>
          <a:blip r:embed="rId1"/>
          <a:stretch/>
        </p:blipFill>
        <p:spPr>
          <a:xfrm>
            <a:off x="5220000" y="9720"/>
            <a:ext cx="4859640" cy="5659920"/>
          </a:xfrm>
          <a:prstGeom prst="rect">
            <a:avLst/>
          </a:prstGeom>
          <a:noFill/>
          <a:ln w="0">
            <a:noFill/>
          </a:ln>
        </p:spPr>
      </p:pic>
      <p:sp>
        <p:nvSpPr>
          <p:cNvPr id="305" name=""/>
          <p:cNvSpPr/>
          <p:nvPr/>
        </p:nvSpPr>
        <p:spPr>
          <a:xfrm>
            <a:off x="359640" y="1079640"/>
            <a:ext cx="467928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Italian sculptor.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Led the moulding and casting process.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Arial"/>
                <a:ea typeface="DejaVu Sans"/>
              </a:rPr>
              <a:t>Previously worked on church statuary.</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Serafino Agostini</a:t>
            </a:r>
            <a:endParaRPr b="0" lang="en-GB" sz="2600" strike="noStrike" u="none">
              <a:solidFill>
                <a:srgbClr val="000000"/>
              </a:solidFill>
              <a:effectLst/>
              <a:uFillTx/>
              <a:latin typeface="Arial"/>
            </a:endParaRPr>
          </a:p>
        </p:txBody>
      </p:sp>
      <p:sp>
        <p:nvSpPr>
          <p:cNvPr id="307" name=""/>
          <p:cNvSpPr/>
          <p:nvPr/>
        </p:nvSpPr>
        <p:spPr>
          <a:xfrm>
            <a:off x="359640" y="1079640"/>
            <a:ext cx="467928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Italian sculptor.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Led the moulding and casting process.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Only previously done with</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Belgian </a:t>
            </a:r>
            <a:r>
              <a:rPr b="0" i="1" lang="en-GB" sz="1800" strike="noStrike" u="none">
                <a:solidFill>
                  <a:srgbClr val="000000"/>
                </a:solidFill>
                <a:effectLst/>
                <a:uFillTx/>
                <a:latin typeface="Trebuchet MS"/>
                <a:ea typeface="DejaVu Sans"/>
              </a:rPr>
              <a:t>Iguanodon</a:t>
            </a: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Secretive.</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p:txBody>
      </p:sp>
      <p:pic>
        <p:nvPicPr>
          <p:cNvPr id="308" name="" descr=""/>
          <p:cNvPicPr/>
          <p:nvPr/>
        </p:nvPicPr>
        <p:blipFill>
          <a:blip r:embed="rId1"/>
          <a:stretch/>
        </p:blipFill>
        <p:spPr>
          <a:xfrm>
            <a:off x="5209920" y="0"/>
            <a:ext cx="4870440" cy="5670360"/>
          </a:xfrm>
          <a:prstGeom prst="rect">
            <a:avLst/>
          </a:prstGeom>
          <a:noFill/>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Serafino Agostini</a:t>
            </a:r>
            <a:endParaRPr b="0" lang="en-GB" sz="2600" strike="noStrike" u="none">
              <a:solidFill>
                <a:srgbClr val="000000"/>
              </a:solidFill>
              <a:effectLst/>
              <a:uFillTx/>
              <a:latin typeface="Arial"/>
            </a:endParaRPr>
          </a:p>
        </p:txBody>
      </p:sp>
      <p:pic>
        <p:nvPicPr>
          <p:cNvPr id="310" name="" descr=""/>
          <p:cNvPicPr/>
          <p:nvPr/>
        </p:nvPicPr>
        <p:blipFill>
          <a:blip r:embed="rId1"/>
          <a:stretch/>
        </p:blipFill>
        <p:spPr>
          <a:xfrm>
            <a:off x="5220000" y="9720"/>
            <a:ext cx="4859640" cy="5659920"/>
          </a:xfrm>
          <a:prstGeom prst="rect">
            <a:avLst/>
          </a:prstGeom>
          <a:noFill/>
          <a:ln w="0">
            <a:noFill/>
          </a:ln>
        </p:spPr>
      </p:pic>
      <p:sp>
        <p:nvSpPr>
          <p:cNvPr id="311" name=""/>
          <p:cNvSpPr/>
          <p:nvPr/>
        </p:nvSpPr>
        <p:spPr>
          <a:xfrm>
            <a:off x="359640" y="1079640"/>
            <a:ext cx="467928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Italian sculptor.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Led the moulding and casting process.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“To produce the plaster dinosaurs, a cast had to be made of each bone. The entire bone could not be copied at one time but, protected by a thin coating of wax, must be marked off by wax ridges into small sections, sometimes as many as twenty to one bone. [...] The plaster could not be cast directly on the bone because of its brittleness.”</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 Seneff (1947:118)</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Meet Serafino Agostini</a:t>
            </a:r>
            <a:endParaRPr b="0" lang="en-GB" sz="2600" strike="noStrike" u="none">
              <a:solidFill>
                <a:srgbClr val="000000"/>
              </a:solidFill>
              <a:effectLst/>
              <a:uFillTx/>
              <a:latin typeface="Arial"/>
            </a:endParaRPr>
          </a:p>
        </p:txBody>
      </p:sp>
      <p:pic>
        <p:nvPicPr>
          <p:cNvPr id="313" name="" descr=""/>
          <p:cNvPicPr/>
          <p:nvPr/>
        </p:nvPicPr>
        <p:blipFill>
          <a:blip r:embed="rId1"/>
          <a:stretch/>
        </p:blipFill>
        <p:spPr>
          <a:xfrm>
            <a:off x="5220000" y="9720"/>
            <a:ext cx="4859640" cy="5659920"/>
          </a:xfrm>
          <a:prstGeom prst="rect">
            <a:avLst/>
          </a:prstGeom>
          <a:noFill/>
          <a:ln w="0">
            <a:noFill/>
          </a:ln>
        </p:spPr>
      </p:pic>
      <p:sp>
        <p:nvSpPr>
          <p:cNvPr id="314" name=""/>
          <p:cNvSpPr/>
          <p:nvPr/>
        </p:nvSpPr>
        <p:spPr>
          <a:xfrm>
            <a:off x="359640" y="1079640"/>
            <a:ext cx="467928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Italian sculptor.</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Led the moulding and casting process.</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“the condition of our bones […] is such that we cannot without endangering the specimens in some cases pour plaster about them to make piece molds. […] It will become necessary for us to carefully model in sculptor’s clay a number of at least the vertebrae, and then from the models make molds, from which an indefinite number of reproductions can in future be made.”</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 Holland (1903) letter to Carnegie.</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5" name="" descr=""/>
          <p:cNvPicPr/>
          <p:nvPr/>
        </p:nvPicPr>
        <p:blipFill>
          <a:blip r:embed="rId1"/>
          <a:stretch/>
        </p:blipFill>
        <p:spPr>
          <a:xfrm>
            <a:off x="-1440" y="0"/>
            <a:ext cx="10081080" cy="5669640"/>
          </a:xfrm>
          <a:prstGeom prst="rect">
            <a:avLst/>
          </a:prstGeom>
          <a:noFill/>
          <a:ln w="0">
            <a:noFill/>
          </a:ln>
        </p:spPr>
      </p:pic>
      <p:sp>
        <p:nvSpPr>
          <p:cNvPr id="316"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Trial mount of the cast elements</a:t>
            </a:r>
            <a:endParaRPr b="0" lang="en-GB" sz="2600" strike="noStrike" u="none">
              <a:solidFill>
                <a:srgbClr val="000000"/>
              </a:solidFill>
              <a:effectLst/>
              <a:uFillTx/>
              <a:latin typeface="Arial"/>
            </a:endParaRPr>
          </a:p>
        </p:txBody>
      </p:sp>
      <p:sp>
        <p:nvSpPr>
          <p:cNvPr id="317" name=""/>
          <p:cNvSpPr/>
          <p:nvPr/>
        </p:nvSpPr>
        <p:spPr>
          <a:xfrm>
            <a:off x="359640" y="1079640"/>
            <a:ext cx="7919280" cy="287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Assembled in June 1904 at Pittsburgh Exposition Society</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Shown to invited guests on 29 June</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Shown to the public on 30 June</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Disassembled on 2 July</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8" name="" descr=""/>
          <p:cNvPicPr/>
          <p:nvPr/>
        </p:nvPicPr>
        <p:blipFill>
          <a:blip r:embed="rId1"/>
          <a:stretch/>
        </p:blipFill>
        <p:spPr>
          <a:xfrm>
            <a:off x="-1440" y="0"/>
            <a:ext cx="10081080" cy="5669640"/>
          </a:xfrm>
          <a:prstGeom prst="rect">
            <a:avLst/>
          </a:prstGeom>
          <a:noFill/>
          <a:ln w="0">
            <a:noFill/>
          </a:ln>
        </p:spPr>
      </p:pic>
      <p:sp>
        <p:nvSpPr>
          <p:cNvPr id="31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Trial mount of the cast elements</a:t>
            </a:r>
            <a:endParaRPr b="0" lang="en-GB" sz="2600" strike="noStrike" u="none">
              <a:solidFill>
                <a:srgbClr val="000000"/>
              </a:solidFill>
              <a:effectLst/>
              <a:uFillTx/>
              <a:latin typeface="Arial"/>
            </a:endParaRPr>
          </a:p>
        </p:txBody>
      </p:sp>
      <p:sp>
        <p:nvSpPr>
          <p:cNvPr id="320" name=""/>
          <p:cNvSpPr/>
          <p:nvPr/>
        </p:nvSpPr>
        <p:spPr>
          <a:xfrm>
            <a:off x="359640" y="1079640"/>
            <a:ext cx="7919280" cy="287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Briefly, the world’s first mounted sauropod skeleton.</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(The AMNH </a:t>
            </a:r>
            <a:r>
              <a:rPr b="0" i="1" lang="en-GB" sz="1800" strike="noStrike" u="none">
                <a:solidFill>
                  <a:srgbClr val="ffffff"/>
                </a:solidFill>
                <a:effectLst/>
                <a:uFillTx/>
                <a:latin typeface="Trebuchet MS"/>
                <a:ea typeface="DejaVu Sans"/>
              </a:rPr>
              <a:t>Brontosaurus</a:t>
            </a:r>
            <a:r>
              <a:rPr b="0" lang="en-GB" sz="1800" strike="noStrike" u="none">
                <a:solidFill>
                  <a:srgbClr val="ffffff"/>
                </a:solidFill>
                <a:effectLst/>
                <a:uFillTx/>
                <a:latin typeface="Trebuchet MS"/>
                <a:ea typeface="DejaVu Sans"/>
              </a:rPr>
              <a:t> was unveiled on 16 February 1905)</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 descr=""/>
          <p:cNvPicPr/>
          <p:nvPr/>
        </p:nvPicPr>
        <p:blipFill>
          <a:blip r:embed="rId1"/>
          <a:stretch/>
        </p:blipFill>
        <p:spPr>
          <a:xfrm>
            <a:off x="-1440" y="0"/>
            <a:ext cx="10081080" cy="5669640"/>
          </a:xfrm>
          <a:prstGeom prst="rect">
            <a:avLst/>
          </a:prstGeom>
          <a:noFill/>
          <a:ln w="0">
            <a:noFill/>
          </a:ln>
        </p:spPr>
      </p:pic>
      <p:sp>
        <p:nvSpPr>
          <p:cNvPr id="322"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Trial mount of the cast elements</a:t>
            </a:r>
            <a:endParaRPr b="0" lang="en-GB" sz="2600" strike="noStrike" u="none">
              <a:solidFill>
                <a:srgbClr val="000000"/>
              </a:solidFill>
              <a:effectLst/>
              <a:uFillTx/>
              <a:latin typeface="Arial"/>
            </a:endParaRPr>
          </a:p>
        </p:txBody>
      </p:sp>
      <p:sp>
        <p:nvSpPr>
          <p:cNvPr id="323" name=""/>
          <p:cNvSpPr/>
          <p:nvPr/>
        </p:nvSpPr>
        <p:spPr>
          <a:xfrm>
            <a:off x="359640" y="1079640"/>
            <a:ext cx="7919280" cy="287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The very next day, Hatcher died of typhoid fever.</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4" name="" descr=""/>
          <p:cNvPicPr/>
          <p:nvPr/>
        </p:nvPicPr>
        <p:blipFill>
          <a:blip r:embed="rId1"/>
          <a:stretch/>
        </p:blipFill>
        <p:spPr>
          <a:xfrm>
            <a:off x="0" y="0"/>
            <a:ext cx="10081080" cy="5669640"/>
          </a:xfrm>
          <a:prstGeom prst="rect">
            <a:avLst/>
          </a:prstGeom>
          <a:noFill/>
          <a:ln w="0">
            <a:noFill/>
          </a:ln>
        </p:spPr>
      </p:pic>
      <p:sp>
        <p:nvSpPr>
          <p:cNvPr id="32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Mounted in London, April 1905</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
          <p:cNvSpPr/>
          <p:nvPr/>
        </p:nvSpPr>
        <p:spPr>
          <a:xfrm>
            <a:off x="359640" y="4689360"/>
            <a:ext cx="2042640" cy="615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trike="noStrike" u="none">
                <a:solidFill>
                  <a:srgbClr val="ffffff"/>
                </a:solidFill>
                <a:effectLst/>
                <a:uFillTx/>
                <a:latin typeface="Trebuchet MS"/>
                <a:ea typeface="DejaVu Sans"/>
              </a:rPr>
              <a:t>Photograph by</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Fernando Losada Rodríguez</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CC BY-SA 4.0</a:t>
            </a:r>
            <a:endParaRPr b="0" lang="en-GB" sz="1200" strike="noStrike" u="none">
              <a:solidFill>
                <a:srgbClr val="000000"/>
              </a:solidFill>
              <a:effectLst/>
              <a:uFillTx/>
              <a:latin typeface="Arial"/>
            </a:endParaRPr>
          </a:p>
        </p:txBody>
      </p:sp>
      <p:pic>
        <p:nvPicPr>
          <p:cNvPr id="104" name="" descr=""/>
          <p:cNvPicPr/>
          <p:nvPr/>
        </p:nvPicPr>
        <p:blipFill>
          <a:blip r:embed="rId1"/>
          <a:stretch/>
        </p:blipFill>
        <p:spPr>
          <a:xfrm>
            <a:off x="0" y="0"/>
            <a:ext cx="3371040" cy="1895400"/>
          </a:xfrm>
          <a:prstGeom prst="rect">
            <a:avLst/>
          </a:prstGeom>
          <a:noFill/>
          <a:ln w="0">
            <a:noFill/>
          </a:ln>
        </p:spPr>
      </p:pic>
      <p:pic>
        <p:nvPicPr>
          <p:cNvPr id="105" name="" descr=""/>
          <p:cNvPicPr/>
          <p:nvPr/>
        </p:nvPicPr>
        <p:blipFill>
          <a:blip r:embed="rId2"/>
          <a:stretch/>
        </p:blipFill>
        <p:spPr>
          <a:xfrm>
            <a:off x="6707880" y="0"/>
            <a:ext cx="3371040" cy="1895400"/>
          </a:xfrm>
          <a:prstGeom prst="rect">
            <a:avLst/>
          </a:prstGeom>
          <a:noFill/>
          <a:ln w="0">
            <a:noFill/>
          </a:ln>
        </p:spPr>
      </p:pic>
      <p:pic>
        <p:nvPicPr>
          <p:cNvPr id="106" name="" descr=""/>
          <p:cNvPicPr/>
          <p:nvPr/>
        </p:nvPicPr>
        <p:blipFill>
          <a:blip r:embed="rId3"/>
          <a:stretch/>
        </p:blipFill>
        <p:spPr>
          <a:xfrm>
            <a:off x="3354120" y="0"/>
            <a:ext cx="3371040" cy="1895400"/>
          </a:xfrm>
          <a:prstGeom prst="rect">
            <a:avLst/>
          </a:prstGeom>
          <a:noFill/>
          <a:ln w="0">
            <a:noFill/>
          </a:ln>
        </p:spPr>
      </p:pic>
      <p:pic>
        <p:nvPicPr>
          <p:cNvPr id="107" name="" descr=""/>
          <p:cNvPicPr/>
          <p:nvPr/>
        </p:nvPicPr>
        <p:blipFill>
          <a:blip r:embed="rId4"/>
          <a:stretch/>
        </p:blipFill>
        <p:spPr>
          <a:xfrm>
            <a:off x="3354120" y="3773520"/>
            <a:ext cx="3371040" cy="1895400"/>
          </a:xfrm>
          <a:prstGeom prst="rect">
            <a:avLst/>
          </a:prstGeom>
          <a:noFill/>
          <a:ln w="0">
            <a:noFill/>
          </a:ln>
        </p:spPr>
      </p:pic>
      <p:pic>
        <p:nvPicPr>
          <p:cNvPr id="108" name="" descr=""/>
          <p:cNvPicPr/>
          <p:nvPr/>
        </p:nvPicPr>
        <p:blipFill>
          <a:blip r:embed="rId5"/>
          <a:stretch/>
        </p:blipFill>
        <p:spPr>
          <a:xfrm>
            <a:off x="6707880" y="3773520"/>
            <a:ext cx="3371040" cy="1895400"/>
          </a:xfrm>
          <a:prstGeom prst="rect">
            <a:avLst/>
          </a:prstGeom>
          <a:noFill/>
          <a:ln w="0">
            <a:noFill/>
          </a:ln>
        </p:spPr>
      </p:pic>
      <p:pic>
        <p:nvPicPr>
          <p:cNvPr id="109" name="" descr=""/>
          <p:cNvPicPr/>
          <p:nvPr/>
        </p:nvPicPr>
        <p:blipFill>
          <a:blip r:embed="rId6"/>
          <a:stretch/>
        </p:blipFill>
        <p:spPr>
          <a:xfrm>
            <a:off x="360" y="3773520"/>
            <a:ext cx="3371040" cy="1895400"/>
          </a:xfrm>
          <a:prstGeom prst="rect">
            <a:avLst/>
          </a:prstGeom>
          <a:noFill/>
          <a:ln w="0">
            <a:noFill/>
          </a:ln>
        </p:spPr>
      </p:pic>
      <p:pic>
        <p:nvPicPr>
          <p:cNvPr id="110" name="" descr=""/>
          <p:cNvPicPr/>
          <p:nvPr/>
        </p:nvPicPr>
        <p:blipFill>
          <a:blip r:embed="rId7"/>
          <a:stretch/>
        </p:blipFill>
        <p:spPr>
          <a:xfrm>
            <a:off x="360" y="1886760"/>
            <a:ext cx="3371040" cy="1895400"/>
          </a:xfrm>
          <a:prstGeom prst="rect">
            <a:avLst/>
          </a:prstGeom>
          <a:noFill/>
          <a:ln w="0">
            <a:noFill/>
          </a:ln>
        </p:spPr>
      </p:pic>
      <p:pic>
        <p:nvPicPr>
          <p:cNvPr id="111" name="" descr=""/>
          <p:cNvPicPr/>
          <p:nvPr/>
        </p:nvPicPr>
        <p:blipFill>
          <a:blip r:embed="rId8"/>
          <a:stretch/>
        </p:blipFill>
        <p:spPr>
          <a:xfrm>
            <a:off x="3354120" y="1886760"/>
            <a:ext cx="3371040" cy="1895400"/>
          </a:xfrm>
          <a:prstGeom prst="rect">
            <a:avLst/>
          </a:prstGeom>
          <a:noFill/>
          <a:ln w="0">
            <a:noFill/>
          </a:ln>
        </p:spPr>
      </p:pic>
      <p:pic>
        <p:nvPicPr>
          <p:cNvPr id="112" name="" descr=""/>
          <p:cNvPicPr/>
          <p:nvPr/>
        </p:nvPicPr>
        <p:blipFill>
          <a:blip r:embed="rId9"/>
          <a:stretch/>
        </p:blipFill>
        <p:spPr>
          <a:xfrm>
            <a:off x="6707880" y="1886760"/>
            <a:ext cx="3371040" cy="1895400"/>
          </a:xfrm>
          <a:prstGeom prst="rect">
            <a:avLst/>
          </a:prstGeom>
          <a:noFill/>
          <a:ln w="0">
            <a:noFill/>
          </a:ln>
        </p:spPr>
      </p:pic>
      <p:sp>
        <p:nvSpPr>
          <p:cNvPr id="113" name=""/>
          <p:cNvSpPr/>
          <p:nvPr/>
        </p:nvSpPr>
        <p:spPr>
          <a:xfrm>
            <a:off x="1529280" y="2108880"/>
            <a:ext cx="7014600" cy="1451160"/>
          </a:xfrm>
          <a:prstGeom prst="rect">
            <a:avLst/>
          </a:prstGeom>
          <a:solidFill>
            <a:srgbClr val="cfe7f5"/>
          </a:solidFill>
          <a:ln w="0">
            <a:noFill/>
          </a:ln>
        </p:spPr>
        <p:style>
          <a:lnRef idx="0"/>
          <a:fillRef idx="0"/>
          <a:effectRef idx="0"/>
          <a:fontRef idx="minor"/>
        </p:style>
        <p:txBody>
          <a:bodyPr wrap="none" lIns="90000" rIns="90000" tIns="45000" bIns="45000" anchor="t">
            <a:spAutoFit/>
          </a:bodyPr>
          <a:p>
            <a:pPr>
              <a:lnSpc>
                <a:spcPct val="100000"/>
              </a:lnSpc>
            </a:pPr>
            <a:r>
              <a:rPr b="1" lang="en-GB" sz="9600" strike="noStrike" u="none">
                <a:solidFill>
                  <a:srgbClr val="000000"/>
                </a:solidFill>
                <a:effectLst/>
                <a:uFillTx/>
                <a:latin typeface="Arial"/>
                <a:ea typeface="DejaVu Sans"/>
              </a:rPr>
              <a:t> “Dippy”     </a:t>
            </a:r>
            <a:r>
              <a:rPr b="1" lang="en-GB" sz="2800" strike="noStrike" u="none">
                <a:solidFill>
                  <a:srgbClr val="000000"/>
                </a:solidFill>
                <a:effectLst/>
                <a:uFillTx/>
                <a:latin typeface="Arial"/>
                <a:ea typeface="DejaVu Sans"/>
              </a:rPr>
              <a:t>  </a:t>
            </a:r>
            <a:endParaRPr b="0" lang="en-GB"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6" name="" descr=""/>
          <p:cNvPicPr/>
          <p:nvPr/>
        </p:nvPicPr>
        <p:blipFill>
          <a:blip r:embed="rId1"/>
          <a:stretch/>
        </p:blipFill>
        <p:spPr>
          <a:xfrm>
            <a:off x="0" y="720"/>
            <a:ext cx="10079280" cy="5668920"/>
          </a:xfrm>
          <a:prstGeom prst="rect">
            <a:avLst/>
          </a:prstGeom>
          <a:noFill/>
          <a:ln w="0">
            <a:noFill/>
          </a:ln>
        </p:spPr>
      </p:pic>
      <p:sp>
        <p:nvSpPr>
          <p:cNvPr id="327" name=""/>
          <p:cNvSpPr/>
          <p:nvPr/>
        </p:nvSpPr>
        <p:spPr>
          <a:xfrm>
            <a:off x="359640" y="359640"/>
            <a:ext cx="935460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Unveiled on 12 April 1905</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8" name="" descr=""/>
          <p:cNvPicPr/>
          <p:nvPr/>
        </p:nvPicPr>
        <p:blipFill>
          <a:blip r:embed="rId1"/>
          <a:stretch/>
        </p:blipFill>
        <p:spPr>
          <a:xfrm>
            <a:off x="0" y="720"/>
            <a:ext cx="10079280" cy="5668920"/>
          </a:xfrm>
          <a:prstGeom prst="rect">
            <a:avLst/>
          </a:prstGeom>
          <a:noFill/>
          <a:ln w="0">
            <a:noFill/>
          </a:ln>
        </p:spPr>
      </p:pic>
      <p:sp>
        <p:nvSpPr>
          <p:cNvPr id="329" name=""/>
          <p:cNvSpPr/>
          <p:nvPr/>
        </p:nvSpPr>
        <p:spPr>
          <a:xfrm>
            <a:off x="359640" y="359640"/>
            <a:ext cx="935460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00"/>
                </a:solidFill>
                <a:effectLst/>
                <a:uFillTx/>
                <a:latin typeface="Trebuchet MS"/>
                <a:ea typeface="DejaVu Sans"/>
              </a:rPr>
              <a:t>Unveiled on 12 April 1905</a:t>
            </a:r>
            <a:endParaRPr b="0" lang="en-GB" sz="2600" strike="noStrike" u="none">
              <a:solidFill>
                <a:srgbClr val="000000"/>
              </a:solidFill>
              <a:effectLst/>
              <a:uFillTx/>
              <a:latin typeface="Arial"/>
            </a:endParaRPr>
          </a:p>
        </p:txBody>
      </p:sp>
      <p:sp>
        <p:nvSpPr>
          <p:cNvPr id="330" name=""/>
          <p:cNvSpPr/>
          <p:nvPr/>
        </p:nvSpPr>
        <p:spPr>
          <a:xfrm>
            <a:off x="6839640" y="1079640"/>
            <a:ext cx="2879280" cy="35928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(The King didn’t turn up.)</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1" name="" descr=""/>
          <p:cNvPicPr/>
          <p:nvPr/>
        </p:nvPicPr>
        <p:blipFill>
          <a:blip r:embed="rId1"/>
          <a:stretch/>
        </p:blipFill>
        <p:spPr>
          <a:xfrm>
            <a:off x="0" y="0"/>
            <a:ext cx="10081080" cy="5669280"/>
          </a:xfrm>
          <a:prstGeom prst="rect">
            <a:avLst/>
          </a:prstGeom>
          <a:noFill/>
          <a:ln w="0">
            <a:noFill/>
          </a:ln>
        </p:spPr>
      </p:pic>
      <p:sp>
        <p:nvSpPr>
          <p:cNvPr id="332" name=""/>
          <p:cNvSpPr/>
          <p:nvPr/>
        </p:nvSpPr>
        <p:spPr>
          <a:xfrm>
            <a:off x="3276000" y="3600000"/>
            <a:ext cx="6478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Meanwhile, back at the ranch ...</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 descr=""/>
          <p:cNvPicPr/>
          <p:nvPr/>
        </p:nvPicPr>
        <p:blipFill>
          <a:blip r:embed="rId1"/>
          <a:stretch/>
        </p:blipFill>
        <p:spPr>
          <a:xfrm>
            <a:off x="0" y="0"/>
            <a:ext cx="10081080" cy="5669280"/>
          </a:xfrm>
          <a:prstGeom prst="rect">
            <a:avLst/>
          </a:prstGeom>
          <a:noFill/>
          <a:ln w="0">
            <a:noFill/>
          </a:ln>
        </p:spPr>
      </p:pic>
      <p:sp>
        <p:nvSpPr>
          <p:cNvPr id="334" name=""/>
          <p:cNvSpPr/>
          <p:nvPr/>
        </p:nvSpPr>
        <p:spPr>
          <a:xfrm>
            <a:off x="3275640" y="2447640"/>
            <a:ext cx="6299280" cy="1763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ffffff"/>
                </a:solidFill>
                <a:effectLst/>
                <a:uFillTx/>
                <a:latin typeface="Trebuchet MS"/>
                <a:ea typeface="DejaVu Sans"/>
              </a:rPr>
              <a:t>“The work of mounting the original specimen, owing to the great weight of the bones and their extreme brittleness, is a far more difficult task than the work of mounting the replica which is now in the British Museum”</a:t>
            </a: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Carnegie Museum annual report, 1906.</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0" lang="en-GB" sz="1800" strike="noStrike" u="none">
                <a:solidFill>
                  <a:srgbClr val="ffffff"/>
                </a:solidFill>
                <a:effectLst/>
                <a:uFillTx/>
                <a:latin typeface="Trebuchet MS"/>
                <a:ea typeface="DejaVu Sans"/>
              </a:rPr>
              <a:t>(Of course, plaster is lighter than original fossils.)</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
          <p:cNvSpPr/>
          <p:nvPr/>
        </p:nvSpPr>
        <p:spPr>
          <a:xfrm>
            <a:off x="359640" y="359640"/>
            <a:ext cx="2335320" cy="1620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original</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skeleton was</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mounted in</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1907</a:t>
            </a:r>
            <a:endParaRPr b="0" lang="en-GB" sz="2600" strike="noStrike" u="none">
              <a:solidFill>
                <a:srgbClr val="000000"/>
              </a:solidFill>
              <a:effectLst/>
              <a:uFillTx/>
              <a:latin typeface="Arial"/>
            </a:endParaRPr>
          </a:p>
        </p:txBody>
      </p:sp>
      <p:pic>
        <p:nvPicPr>
          <p:cNvPr id="336" name="" descr=""/>
          <p:cNvPicPr/>
          <p:nvPr/>
        </p:nvPicPr>
        <p:blipFill>
          <a:blip r:embed="rId1"/>
          <a:stretch/>
        </p:blipFill>
        <p:spPr>
          <a:xfrm>
            <a:off x="2879640" y="0"/>
            <a:ext cx="7245720" cy="5663520"/>
          </a:xfrm>
          <a:prstGeom prst="rect">
            <a:avLst/>
          </a:prstGeom>
          <a:noFill/>
          <a:ln w="0">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38"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40"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42"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44"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33985</a:t>
            </a:r>
            <a:r>
              <a:rPr b="0" lang="en-GB" sz="1800" strike="noStrike" u="none">
                <a:solidFill>
                  <a:srgbClr val="000000"/>
                </a:solidFill>
                <a:effectLst/>
                <a:uFillTx/>
                <a:latin typeface="Trebuchet MS"/>
                <a:ea typeface="DejaVu Sans"/>
              </a:rPr>
              <a:t>: lower left hindlimb</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46"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33985</a:t>
            </a:r>
            <a:r>
              <a:rPr b="0" lang="en-GB" sz="1800" strike="noStrike" u="none">
                <a:solidFill>
                  <a:srgbClr val="000000"/>
                </a:solidFill>
                <a:effectLst/>
                <a:uFillTx/>
                <a:latin typeface="Trebuchet MS"/>
                <a:ea typeface="DejaVu Sans"/>
              </a:rPr>
              <a:t>: lower left hindlimb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21775</a:t>
            </a:r>
            <a:r>
              <a:rPr b="0" lang="en-GB" sz="1800" strike="noStrike" u="none">
                <a:solidFill>
                  <a:srgbClr val="000000"/>
                </a:solidFill>
                <a:effectLst/>
                <a:uFillTx/>
                <a:latin typeface="Trebuchet MS"/>
                <a:ea typeface="DejaVu Sans"/>
              </a:rPr>
              <a:t>: left forelimb</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
          <p:cNvSpPr/>
          <p:nvPr/>
        </p:nvSpPr>
        <p:spPr>
          <a:xfrm>
            <a:off x="359640" y="4689360"/>
            <a:ext cx="2042640" cy="615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trike="noStrike" u="none">
                <a:solidFill>
                  <a:srgbClr val="ffffff"/>
                </a:solidFill>
                <a:effectLst/>
                <a:uFillTx/>
                <a:latin typeface="Trebuchet MS"/>
                <a:ea typeface="DejaVu Sans"/>
              </a:rPr>
              <a:t>Photograph by</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Fernando Losada Rodríguez</a:t>
            </a:r>
            <a:endParaRPr b="0" lang="en-GB" sz="1200" strike="noStrike" u="none">
              <a:solidFill>
                <a:srgbClr val="000000"/>
              </a:solidFill>
              <a:effectLst/>
              <a:uFillTx/>
              <a:latin typeface="Arial"/>
            </a:endParaRPr>
          </a:p>
          <a:p>
            <a:pPr>
              <a:lnSpc>
                <a:spcPct val="100000"/>
              </a:lnSpc>
            </a:pPr>
            <a:r>
              <a:rPr b="0" lang="en-GB" sz="1200" strike="noStrike" u="none">
                <a:solidFill>
                  <a:srgbClr val="ffffff"/>
                </a:solidFill>
                <a:effectLst/>
                <a:uFillTx/>
                <a:latin typeface="Trebuchet MS"/>
                <a:ea typeface="DejaVu Sans"/>
              </a:rPr>
              <a:t>CC BY-SA 4.0</a:t>
            </a:r>
            <a:endParaRPr b="0" lang="en-GB" sz="1200" strike="noStrike" u="none">
              <a:solidFill>
                <a:srgbClr val="000000"/>
              </a:solidFill>
              <a:effectLst/>
              <a:uFillTx/>
              <a:latin typeface="Arial"/>
            </a:endParaRPr>
          </a:p>
        </p:txBody>
      </p:sp>
      <p:pic>
        <p:nvPicPr>
          <p:cNvPr id="115" name="" descr=""/>
          <p:cNvPicPr/>
          <p:nvPr/>
        </p:nvPicPr>
        <p:blipFill>
          <a:blip r:embed="rId1"/>
          <a:stretch/>
        </p:blipFill>
        <p:spPr>
          <a:xfrm>
            <a:off x="0" y="0"/>
            <a:ext cx="3371040" cy="1895400"/>
          </a:xfrm>
          <a:prstGeom prst="rect">
            <a:avLst/>
          </a:prstGeom>
          <a:noFill/>
          <a:ln w="0">
            <a:noFill/>
          </a:ln>
        </p:spPr>
      </p:pic>
      <p:pic>
        <p:nvPicPr>
          <p:cNvPr id="116" name="" descr=""/>
          <p:cNvPicPr/>
          <p:nvPr/>
        </p:nvPicPr>
        <p:blipFill>
          <a:blip r:embed="rId2"/>
          <a:stretch/>
        </p:blipFill>
        <p:spPr>
          <a:xfrm>
            <a:off x="6707880" y="0"/>
            <a:ext cx="3371040" cy="1895400"/>
          </a:xfrm>
          <a:prstGeom prst="rect">
            <a:avLst/>
          </a:prstGeom>
          <a:noFill/>
          <a:ln w="0">
            <a:noFill/>
          </a:ln>
        </p:spPr>
      </p:pic>
      <p:pic>
        <p:nvPicPr>
          <p:cNvPr id="117" name="" descr=""/>
          <p:cNvPicPr/>
          <p:nvPr/>
        </p:nvPicPr>
        <p:blipFill>
          <a:blip r:embed="rId3"/>
          <a:stretch/>
        </p:blipFill>
        <p:spPr>
          <a:xfrm>
            <a:off x="3354120" y="0"/>
            <a:ext cx="3371040" cy="1895400"/>
          </a:xfrm>
          <a:prstGeom prst="rect">
            <a:avLst/>
          </a:prstGeom>
          <a:noFill/>
          <a:ln w="0">
            <a:noFill/>
          </a:ln>
        </p:spPr>
      </p:pic>
      <p:pic>
        <p:nvPicPr>
          <p:cNvPr id="118" name="" descr=""/>
          <p:cNvPicPr/>
          <p:nvPr/>
        </p:nvPicPr>
        <p:blipFill>
          <a:blip r:embed="rId4"/>
          <a:stretch/>
        </p:blipFill>
        <p:spPr>
          <a:xfrm>
            <a:off x="3354120" y="3773520"/>
            <a:ext cx="3371040" cy="1895400"/>
          </a:xfrm>
          <a:prstGeom prst="rect">
            <a:avLst/>
          </a:prstGeom>
          <a:noFill/>
          <a:ln w="0">
            <a:noFill/>
          </a:ln>
        </p:spPr>
      </p:pic>
      <p:pic>
        <p:nvPicPr>
          <p:cNvPr id="119" name="" descr=""/>
          <p:cNvPicPr/>
          <p:nvPr/>
        </p:nvPicPr>
        <p:blipFill>
          <a:blip r:embed="rId5"/>
          <a:stretch/>
        </p:blipFill>
        <p:spPr>
          <a:xfrm>
            <a:off x="6707880" y="3773520"/>
            <a:ext cx="3371040" cy="1895400"/>
          </a:xfrm>
          <a:prstGeom prst="rect">
            <a:avLst/>
          </a:prstGeom>
          <a:noFill/>
          <a:ln w="0">
            <a:noFill/>
          </a:ln>
        </p:spPr>
      </p:pic>
      <p:pic>
        <p:nvPicPr>
          <p:cNvPr id="120" name="" descr=""/>
          <p:cNvPicPr/>
          <p:nvPr/>
        </p:nvPicPr>
        <p:blipFill>
          <a:blip r:embed="rId6"/>
          <a:stretch/>
        </p:blipFill>
        <p:spPr>
          <a:xfrm>
            <a:off x="360" y="3773520"/>
            <a:ext cx="3371040" cy="1895400"/>
          </a:xfrm>
          <a:prstGeom prst="rect">
            <a:avLst/>
          </a:prstGeom>
          <a:noFill/>
          <a:ln w="0">
            <a:noFill/>
          </a:ln>
        </p:spPr>
      </p:pic>
      <p:pic>
        <p:nvPicPr>
          <p:cNvPr id="121" name="" descr=""/>
          <p:cNvPicPr/>
          <p:nvPr/>
        </p:nvPicPr>
        <p:blipFill>
          <a:blip r:embed="rId7"/>
          <a:stretch/>
        </p:blipFill>
        <p:spPr>
          <a:xfrm>
            <a:off x="360" y="1886760"/>
            <a:ext cx="3371040" cy="1895400"/>
          </a:xfrm>
          <a:prstGeom prst="rect">
            <a:avLst/>
          </a:prstGeom>
          <a:noFill/>
          <a:ln w="0">
            <a:noFill/>
          </a:ln>
        </p:spPr>
      </p:pic>
      <p:pic>
        <p:nvPicPr>
          <p:cNvPr id="122" name="" descr=""/>
          <p:cNvPicPr/>
          <p:nvPr/>
        </p:nvPicPr>
        <p:blipFill>
          <a:blip r:embed="rId8"/>
          <a:stretch/>
        </p:blipFill>
        <p:spPr>
          <a:xfrm>
            <a:off x="3354120" y="1886760"/>
            <a:ext cx="3371040" cy="1895400"/>
          </a:xfrm>
          <a:prstGeom prst="rect">
            <a:avLst/>
          </a:prstGeom>
          <a:noFill/>
          <a:ln w="0">
            <a:noFill/>
          </a:ln>
        </p:spPr>
      </p:pic>
      <p:pic>
        <p:nvPicPr>
          <p:cNvPr id="123" name="" descr=""/>
          <p:cNvPicPr/>
          <p:nvPr/>
        </p:nvPicPr>
        <p:blipFill>
          <a:blip r:embed="rId9"/>
          <a:stretch/>
        </p:blipFill>
        <p:spPr>
          <a:xfrm>
            <a:off x="6707880" y="1886760"/>
            <a:ext cx="3371040" cy="1895400"/>
          </a:xfrm>
          <a:prstGeom prst="rect">
            <a:avLst/>
          </a:prstGeom>
          <a:noFill/>
          <a:ln w="0">
            <a:noFill/>
          </a:ln>
        </p:spPr>
      </p:pic>
      <p:sp>
        <p:nvSpPr>
          <p:cNvPr id="124" name=""/>
          <p:cNvSpPr/>
          <p:nvPr/>
        </p:nvSpPr>
        <p:spPr>
          <a:xfrm>
            <a:off x="1529280" y="2108880"/>
            <a:ext cx="7020360" cy="1451160"/>
          </a:xfrm>
          <a:prstGeom prst="rect">
            <a:avLst/>
          </a:prstGeom>
          <a:solidFill>
            <a:srgbClr val="cfe7f5"/>
          </a:solidFill>
          <a:ln w="0">
            <a:noFill/>
          </a:ln>
        </p:spPr>
        <p:style>
          <a:lnRef idx="0"/>
          <a:fillRef idx="0"/>
          <a:effectRef idx="0"/>
          <a:fontRef idx="minor"/>
        </p:style>
        <p:txBody>
          <a:bodyPr wrap="none" lIns="90000" rIns="90000" tIns="45000" bIns="45000" anchor="t">
            <a:spAutoFit/>
          </a:bodyPr>
          <a:p>
            <a:pPr>
              <a:lnSpc>
                <a:spcPct val="100000"/>
              </a:lnSpc>
            </a:pPr>
            <a:r>
              <a:rPr b="1" lang="en-GB" sz="9600" strike="noStrike" u="none">
                <a:solidFill>
                  <a:srgbClr val="000000"/>
                </a:solidFill>
                <a:effectLst/>
                <a:uFillTx/>
                <a:latin typeface="Arial"/>
                <a:ea typeface="DejaVu Sans"/>
              </a:rPr>
              <a:t> “Dippy” 🤮 </a:t>
            </a:r>
            <a:endParaRPr b="0" lang="en-GB" sz="9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48"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33985</a:t>
            </a:r>
            <a:r>
              <a:rPr b="0" lang="en-GB" sz="1800" strike="noStrike" u="none">
                <a:solidFill>
                  <a:srgbClr val="000000"/>
                </a:solidFill>
                <a:effectLst/>
                <a:uFillTx/>
                <a:latin typeface="Trebuchet MS"/>
                <a:ea typeface="DejaVu Sans"/>
              </a:rPr>
              <a:t>: lower left hindlimb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21775</a:t>
            </a:r>
            <a:r>
              <a:rPr b="0" lang="en-GB" sz="1800" strike="noStrike" u="none">
                <a:solidFill>
                  <a:srgbClr val="000000"/>
                </a:solidFill>
                <a:effectLst/>
                <a:uFillTx/>
                <a:latin typeface="Trebuchet MS"/>
                <a:ea typeface="DejaVu Sans"/>
              </a:rPr>
              <a:t>: left forelimb</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1" i="1" lang="en-GB" sz="1800" strike="noStrike" u="none">
                <a:solidFill>
                  <a:srgbClr val="000000"/>
                </a:solidFill>
                <a:effectLst/>
                <a:uFillTx/>
                <a:latin typeface="Trebuchet MS"/>
                <a:ea typeface="DejaVu Sans"/>
              </a:rPr>
              <a:t>Sculptures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right forelimb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AMNH 965</a:t>
            </a:r>
            <a:r>
              <a:rPr b="0" lang="en-GB" sz="1800" strike="noStrike" u="none">
                <a:solidFill>
                  <a:srgbClr val="000000"/>
                </a:solidFill>
                <a:effectLst/>
                <a:uFillTx/>
                <a:latin typeface="Trebuchet MS"/>
                <a:ea typeface="DejaVu Sans"/>
              </a:rPr>
              <a:t>: sculpted forefeet</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braincase</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USNM 2673</a:t>
            </a:r>
            <a:r>
              <a:rPr b="0" lang="en-GB" sz="1800" strike="noStrike" u="none">
                <a:solidFill>
                  <a:srgbClr val="000000"/>
                </a:solidFill>
                <a:effectLst/>
                <a:uFillTx/>
                <a:latin typeface="Trebuchet MS"/>
                <a:ea typeface="DejaVu Sans"/>
              </a:rPr>
              <a:t>: sculpted remainder of skull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Pure sculpture: axis, left ilium, femur and tibia</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pic>
        <p:nvPicPr>
          <p:cNvPr id="350" name="" descr=""/>
          <p:cNvPicPr/>
          <p:nvPr/>
        </p:nvPicPr>
        <p:blipFill>
          <a:blip r:embed="rId1"/>
          <a:stretch/>
        </p:blipFill>
        <p:spPr>
          <a:xfrm>
            <a:off x="359640" y="1131840"/>
            <a:ext cx="15489360" cy="3401640"/>
          </a:xfrm>
          <a:prstGeom prst="rect">
            <a:avLst/>
          </a:prstGeom>
          <a:noFill/>
          <a:ln w="0">
            <a:noFill/>
          </a:ln>
        </p:spPr>
      </p:pic>
      <p:sp>
        <p:nvSpPr>
          <p:cNvPr id="351" name=""/>
          <p:cNvSpPr/>
          <p:nvPr/>
        </p:nvSpPr>
        <p:spPr>
          <a:xfrm>
            <a:off x="6119640" y="4689360"/>
            <a:ext cx="3958560" cy="438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trike="noStrike" u="none">
                <a:solidFill>
                  <a:srgbClr val="000000"/>
                </a:solidFill>
                <a:effectLst/>
                <a:uFillTx/>
                <a:latin typeface="Trebuchet MS"/>
                <a:ea typeface="DejaVu Sans"/>
              </a:rPr>
              <a:t>Based on skeletal reconstruction by Scott Hartman</a:t>
            </a:r>
            <a:endParaRPr b="0" lang="en-GB" sz="1200" strike="noStrike" u="none">
              <a:solidFill>
                <a:srgbClr val="000000"/>
              </a:solidFill>
              <a:effectLst/>
              <a:uFillTx/>
              <a:latin typeface="Arial"/>
            </a:endParaRPr>
          </a:p>
          <a:p>
            <a:pPr>
              <a:lnSpc>
                <a:spcPct val="100000"/>
              </a:lnSpc>
            </a:pPr>
            <a:r>
              <a:rPr b="0" lang="en-GB" sz="1200" strike="noStrike" u="none">
                <a:solidFill>
                  <a:srgbClr val="000000"/>
                </a:solidFill>
                <a:effectLst/>
                <a:uFillTx/>
                <a:latin typeface="Trebuchet MS"/>
                <a:ea typeface="DejaVu Sans"/>
              </a:rPr>
              <a:t>Used by permission</a:t>
            </a:r>
            <a:endParaRPr b="0" lang="en-GB" sz="1200" strike="noStrike" u="none">
              <a:solidFill>
                <a:srgbClr val="000000"/>
              </a:solidFill>
              <a:effectLst/>
              <a:uFillTx/>
              <a:latin typeface="Arial"/>
            </a:endParaRPr>
          </a:p>
        </p:txBody>
      </p:sp>
      <p:sp>
        <p:nvSpPr>
          <p:cNvPr id="352" name=""/>
          <p:cNvSpPr/>
          <p:nvPr/>
        </p:nvSpPr>
        <p:spPr>
          <a:xfrm>
            <a:off x="342360" y="2943000"/>
            <a:ext cx="3615120" cy="2634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200" strike="noStrike" u="none">
                <a:solidFill>
                  <a:srgbClr val="000000"/>
                </a:solidFill>
                <a:effectLst/>
                <a:uFillTx/>
                <a:latin typeface="Trebuchet MS"/>
                <a:ea typeface="DejaVu Sans"/>
              </a:rPr>
              <a:t>CM 84</a:t>
            </a:r>
            <a:r>
              <a:rPr b="0" lang="en-GB" sz="1200" strike="noStrike" u="none">
                <a:solidFill>
                  <a:srgbClr val="000000"/>
                </a:solidFill>
                <a:effectLst/>
                <a:uFillTx/>
                <a:latin typeface="Trebuchet MS"/>
                <a:ea typeface="DejaVu Sans"/>
              </a:rPr>
              <a:t>: </a:t>
            </a:r>
            <a:r>
              <a:rPr b="0" lang="en-GB" sz="1200" strike="noStrike" u="none">
                <a:solidFill>
                  <a:srgbClr val="ffff00"/>
                </a:solidFill>
                <a:effectLst/>
                <a:uFillTx/>
                <a:latin typeface="Trebuchet MS"/>
                <a:ea typeface="DejaVu Sans"/>
              </a:rPr>
              <a:t>neck, torso, ribs, sacrum, 12 proximal caudals, left scapulocoracoid, sternal plates, right ilium, pubes, ischia, left femur</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CM 94</a:t>
            </a:r>
            <a:r>
              <a:rPr b="0" lang="en-GB" sz="1200" strike="noStrike" u="none">
                <a:solidFill>
                  <a:srgbClr val="000000"/>
                </a:solidFill>
                <a:effectLst/>
                <a:uFillTx/>
                <a:latin typeface="Trebuchet MS"/>
                <a:ea typeface="DejaVu Sans"/>
              </a:rPr>
              <a:t>: </a:t>
            </a:r>
            <a:r>
              <a:rPr b="0" lang="en-GB" sz="1200" strike="noStrike" u="none">
                <a:solidFill>
                  <a:srgbClr val="ff0066"/>
                </a:solidFill>
                <a:effectLst/>
                <a:uFillTx/>
                <a:latin typeface="Trebuchet MS"/>
                <a:ea typeface="DejaVu Sans"/>
              </a:rPr>
              <a:t>right scapulocoracoid, lower right hindlimb and much of the tail</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CM 307</a:t>
            </a:r>
            <a:r>
              <a:rPr b="0" lang="en-GB" sz="1200" strike="noStrike" u="none">
                <a:solidFill>
                  <a:srgbClr val="000000"/>
                </a:solidFill>
                <a:effectLst/>
                <a:uFillTx/>
                <a:latin typeface="Trebuchet MS"/>
                <a:ea typeface="DejaVu Sans"/>
              </a:rPr>
              <a:t>: </a:t>
            </a:r>
            <a:r>
              <a:rPr b="0" lang="en-GB" sz="1200" strike="noStrike" u="none">
                <a:solidFill>
                  <a:srgbClr val="6666ff"/>
                </a:solidFill>
                <a:effectLst/>
                <a:uFillTx/>
                <a:latin typeface="Trebuchet MS"/>
                <a:ea typeface="DejaVu Sans"/>
              </a:rPr>
              <a:t>the rest of the tail</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CM 33985</a:t>
            </a:r>
            <a:r>
              <a:rPr b="0" lang="en-GB" sz="1200" strike="noStrike" u="none">
                <a:solidFill>
                  <a:srgbClr val="000000"/>
                </a:solidFill>
                <a:effectLst/>
                <a:uFillTx/>
                <a:latin typeface="Trebuchet MS"/>
                <a:ea typeface="DejaVu Sans"/>
              </a:rPr>
              <a:t>: </a:t>
            </a:r>
            <a:r>
              <a:rPr b="0" lang="en-GB" sz="1200" strike="noStrike" u="none">
                <a:solidFill>
                  <a:srgbClr val="ff9900"/>
                </a:solidFill>
                <a:effectLst/>
                <a:uFillTx/>
                <a:latin typeface="Trebuchet MS"/>
                <a:ea typeface="DejaVu Sans"/>
              </a:rPr>
              <a:t>lower left hindlimb</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CM 21775</a:t>
            </a:r>
            <a:r>
              <a:rPr b="0" lang="en-GB" sz="1200" strike="noStrike" u="none">
                <a:solidFill>
                  <a:srgbClr val="000000"/>
                </a:solidFill>
                <a:effectLst/>
                <a:uFillTx/>
                <a:latin typeface="Trebuchet MS"/>
                <a:ea typeface="DejaVu Sans"/>
              </a:rPr>
              <a:t>: </a:t>
            </a:r>
            <a:r>
              <a:rPr b="0" lang="en-GB" sz="1200" strike="noStrike" u="none">
                <a:solidFill>
                  <a:srgbClr val="00ffff"/>
                </a:solidFill>
                <a:effectLst/>
                <a:uFillTx/>
                <a:latin typeface="Trebuchet MS"/>
                <a:ea typeface="DejaVu Sans"/>
              </a:rPr>
              <a:t>left forelimb</a:t>
            </a:r>
            <a:endParaRPr b="0" lang="en-GB" sz="1200" strike="noStrike" u="none">
              <a:solidFill>
                <a:srgbClr val="000000"/>
              </a:solidFill>
              <a:effectLst/>
              <a:uFillTx/>
              <a:latin typeface="Arial"/>
            </a:endParaRPr>
          </a:p>
          <a:p>
            <a:pPr>
              <a:lnSpc>
                <a:spcPct val="100000"/>
              </a:lnSpc>
            </a:pPr>
            <a:endParaRPr b="0" lang="en-GB" sz="1200" strike="noStrike" u="none">
              <a:solidFill>
                <a:srgbClr val="000000"/>
              </a:solidFill>
              <a:effectLst/>
              <a:uFillTx/>
              <a:latin typeface="Arial"/>
            </a:endParaRPr>
          </a:p>
          <a:p>
            <a:pPr>
              <a:lnSpc>
                <a:spcPct val="100000"/>
              </a:lnSpc>
            </a:pPr>
            <a:r>
              <a:rPr b="1" i="1" lang="en-GB" sz="1200" strike="noStrike" u="none">
                <a:solidFill>
                  <a:srgbClr val="000000"/>
                </a:solidFill>
                <a:effectLst/>
                <a:uFillTx/>
                <a:latin typeface="Trebuchet MS"/>
                <a:ea typeface="DejaVu Sans"/>
              </a:rPr>
              <a:t>Sculptures</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CM 662</a:t>
            </a:r>
            <a:r>
              <a:rPr b="0" lang="en-GB" sz="1200" strike="noStrike" u="none">
                <a:solidFill>
                  <a:srgbClr val="000000"/>
                </a:solidFill>
                <a:effectLst/>
                <a:uFillTx/>
                <a:latin typeface="Trebuchet MS"/>
                <a:ea typeface="DejaVu Sans"/>
              </a:rPr>
              <a:t>: </a:t>
            </a:r>
            <a:r>
              <a:rPr b="0" lang="en-GB" sz="1200" strike="noStrike" u="none">
                <a:solidFill>
                  <a:srgbClr val="66ff66"/>
                </a:solidFill>
                <a:effectLst/>
                <a:uFillTx/>
                <a:latin typeface="Trebuchet MS"/>
                <a:ea typeface="DejaVu Sans"/>
              </a:rPr>
              <a:t>sculpted right forelimb</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AMNH 965</a:t>
            </a:r>
            <a:r>
              <a:rPr b="0" lang="en-GB" sz="1200" strike="noStrike" u="none">
                <a:solidFill>
                  <a:srgbClr val="000000"/>
                </a:solidFill>
                <a:effectLst/>
                <a:uFillTx/>
                <a:latin typeface="Trebuchet MS"/>
                <a:ea typeface="DejaVu Sans"/>
              </a:rPr>
              <a:t>: </a:t>
            </a:r>
            <a:r>
              <a:rPr b="0" lang="en-GB" sz="1200" strike="noStrike" u="none">
                <a:solidFill>
                  <a:srgbClr val="ff00ff"/>
                </a:solidFill>
                <a:effectLst/>
                <a:uFillTx/>
                <a:latin typeface="Trebuchet MS"/>
                <a:ea typeface="DejaVu Sans"/>
              </a:rPr>
              <a:t>sculpted forefeet</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CM 662</a:t>
            </a:r>
            <a:r>
              <a:rPr b="0" lang="en-GB" sz="1200" strike="noStrike" u="none">
                <a:solidFill>
                  <a:srgbClr val="000000"/>
                </a:solidFill>
                <a:effectLst/>
                <a:uFillTx/>
                <a:latin typeface="Trebuchet MS"/>
                <a:ea typeface="DejaVu Sans"/>
              </a:rPr>
              <a:t>: </a:t>
            </a:r>
            <a:r>
              <a:rPr b="0" lang="en-GB" sz="1200" strike="noStrike" u="none">
                <a:solidFill>
                  <a:srgbClr val="990099"/>
                </a:solidFill>
                <a:effectLst/>
                <a:uFillTx/>
                <a:latin typeface="Trebuchet MS"/>
                <a:ea typeface="DejaVu Sans"/>
              </a:rPr>
              <a:t>sculpted braincase</a:t>
            </a:r>
            <a:endParaRPr b="0" lang="en-GB" sz="1200" strike="noStrike" u="none">
              <a:solidFill>
                <a:srgbClr val="000000"/>
              </a:solidFill>
              <a:effectLst/>
              <a:uFillTx/>
              <a:latin typeface="Arial"/>
            </a:endParaRPr>
          </a:p>
          <a:p>
            <a:pPr>
              <a:lnSpc>
                <a:spcPct val="100000"/>
              </a:lnSpc>
            </a:pPr>
            <a:r>
              <a:rPr b="1" lang="en-GB" sz="1200" strike="noStrike" u="none">
                <a:solidFill>
                  <a:srgbClr val="000000"/>
                </a:solidFill>
                <a:effectLst/>
                <a:uFillTx/>
                <a:latin typeface="Trebuchet MS"/>
                <a:ea typeface="DejaVu Sans"/>
              </a:rPr>
              <a:t>USNM 2673</a:t>
            </a:r>
            <a:r>
              <a:rPr b="0" lang="en-GB" sz="1200" strike="noStrike" u="none">
                <a:solidFill>
                  <a:srgbClr val="000000"/>
                </a:solidFill>
                <a:effectLst/>
                <a:uFillTx/>
                <a:latin typeface="Trebuchet MS"/>
                <a:ea typeface="DejaVu Sans"/>
              </a:rPr>
              <a:t>: </a:t>
            </a:r>
            <a:r>
              <a:rPr b="0" lang="en-GB" sz="1200" strike="noStrike" u="none">
                <a:solidFill>
                  <a:srgbClr val="ffcc00"/>
                </a:solidFill>
                <a:effectLst/>
                <a:uFillTx/>
                <a:latin typeface="Trebuchet MS"/>
                <a:ea typeface="DejaVu Sans"/>
              </a:rPr>
              <a:t>sculpted remainder of skull</a:t>
            </a:r>
            <a:endParaRPr b="0" lang="en-GB" sz="1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54"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33985</a:t>
            </a:r>
            <a:r>
              <a:rPr b="0" lang="en-GB" sz="1800" strike="noStrike" u="none">
                <a:solidFill>
                  <a:srgbClr val="000000"/>
                </a:solidFill>
                <a:effectLst/>
                <a:uFillTx/>
                <a:latin typeface="Trebuchet MS"/>
                <a:ea typeface="DejaVu Sans"/>
              </a:rPr>
              <a:t>: lower left hindlimb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21775</a:t>
            </a:r>
            <a:r>
              <a:rPr b="0" lang="en-GB" sz="1800" strike="noStrike" u="none">
                <a:solidFill>
                  <a:srgbClr val="000000"/>
                </a:solidFill>
                <a:effectLst/>
                <a:uFillTx/>
                <a:latin typeface="Trebuchet MS"/>
                <a:ea typeface="DejaVu Sans"/>
              </a:rPr>
              <a:t>: left forelimb</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1" i="1" lang="en-GB" sz="1800" strike="noStrike" u="none">
                <a:solidFill>
                  <a:srgbClr val="000000"/>
                </a:solidFill>
                <a:effectLst/>
                <a:uFillTx/>
                <a:latin typeface="Trebuchet MS"/>
                <a:ea typeface="DejaVu Sans"/>
              </a:rPr>
              <a:t>Sculptures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right forelimb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AMNH 965</a:t>
            </a:r>
            <a:r>
              <a:rPr b="0" lang="en-GB" sz="1800" strike="noStrike" u="none">
                <a:solidFill>
                  <a:srgbClr val="000000"/>
                </a:solidFill>
                <a:effectLst/>
                <a:uFillTx/>
                <a:latin typeface="Trebuchet MS"/>
                <a:ea typeface="DejaVu Sans"/>
              </a:rPr>
              <a:t>: sculpted forefeet</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braincase</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USNM 2673</a:t>
            </a:r>
            <a:r>
              <a:rPr b="0" lang="en-GB" sz="1800" strike="noStrike" u="none">
                <a:solidFill>
                  <a:srgbClr val="000000"/>
                </a:solidFill>
                <a:effectLst/>
                <a:uFillTx/>
                <a:latin typeface="Trebuchet MS"/>
                <a:ea typeface="DejaVu Sans"/>
              </a:rPr>
              <a:t>: sculpted remainder of skull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Pure sculpture: axis, left ilium, femur and tibia</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56"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33985</a:t>
            </a:r>
            <a:r>
              <a:rPr b="0" lang="en-GB" sz="1800" strike="noStrike" u="none">
                <a:solidFill>
                  <a:srgbClr val="000000"/>
                </a:solidFill>
                <a:effectLst/>
                <a:uFillTx/>
                <a:latin typeface="Trebuchet MS"/>
                <a:ea typeface="DejaVu Sans"/>
              </a:rPr>
              <a:t>: lower left hindlimb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21775</a:t>
            </a:r>
            <a:r>
              <a:rPr b="0" lang="en-GB" sz="1800" strike="noStrike" u="none">
                <a:solidFill>
                  <a:srgbClr val="000000"/>
                </a:solidFill>
                <a:effectLst/>
                <a:uFillTx/>
                <a:latin typeface="Trebuchet MS"/>
                <a:ea typeface="DejaVu Sans"/>
              </a:rPr>
              <a:t>: left forelimb</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1" i="1" lang="en-GB" sz="1800" strike="noStrike" u="none">
                <a:solidFill>
                  <a:srgbClr val="000000"/>
                </a:solidFill>
                <a:effectLst/>
                <a:uFillTx/>
                <a:latin typeface="Trebuchet MS"/>
                <a:ea typeface="DejaVu Sans"/>
              </a:rPr>
              <a:t>Sculptures</a:t>
            </a:r>
            <a:endParaRPr b="0" lang="en-GB" sz="1800" strike="noStrike" u="none">
              <a:solidFill>
                <a:srgbClr val="000000"/>
              </a:solidFill>
              <a:effectLst/>
              <a:uFillTx/>
              <a:latin typeface="Arial"/>
            </a:endParaRPr>
          </a:p>
          <a:p>
            <a:pPr>
              <a:lnSpc>
                <a:spcPct val="100000"/>
              </a:lnSpc>
            </a:pPr>
            <a:r>
              <a:rPr b="1" lang="en-GB" sz="1800" strike="noStrike" u="none">
                <a:solidFill>
                  <a:srgbClr val="c9211e"/>
                </a:solidFill>
                <a:effectLst/>
                <a:uFillTx/>
                <a:latin typeface="Trebuchet MS"/>
                <a:ea typeface="DejaVu Sans"/>
              </a:rPr>
              <a:t>CM 662</a:t>
            </a:r>
            <a:r>
              <a:rPr b="0" lang="en-GB" sz="1800" strike="noStrike" u="none">
                <a:solidFill>
                  <a:srgbClr val="c9211e"/>
                </a:solidFill>
                <a:effectLst/>
                <a:uFillTx/>
                <a:latin typeface="Trebuchet MS"/>
                <a:ea typeface="DejaVu Sans"/>
              </a:rPr>
              <a:t>: sculpted right forelimb</a:t>
            </a:r>
            <a:endParaRPr b="0" lang="en-GB" sz="1800" strike="noStrike" u="none">
              <a:solidFill>
                <a:srgbClr val="000000"/>
              </a:solidFill>
              <a:effectLst/>
              <a:uFillTx/>
              <a:latin typeface="Arial"/>
            </a:endParaRPr>
          </a:p>
          <a:p>
            <a:pPr>
              <a:lnSpc>
                <a:spcPct val="100000"/>
              </a:lnSpc>
            </a:pPr>
            <a:r>
              <a:rPr b="1" lang="en-GB" sz="1800" strike="noStrike" u="none">
                <a:solidFill>
                  <a:srgbClr val="c9211e"/>
                </a:solidFill>
                <a:effectLst/>
                <a:uFillTx/>
                <a:latin typeface="Trebuchet MS"/>
                <a:ea typeface="DejaVu Sans"/>
              </a:rPr>
              <a:t>AMNH 965</a:t>
            </a:r>
            <a:r>
              <a:rPr b="0" lang="en-GB" sz="1800" strike="noStrike" u="none">
                <a:solidFill>
                  <a:srgbClr val="c9211e"/>
                </a:solidFill>
                <a:effectLst/>
                <a:uFillTx/>
                <a:latin typeface="Trebuchet MS"/>
                <a:ea typeface="DejaVu Sans"/>
              </a:rPr>
              <a:t>: sculpted forefeet</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braincase</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USNM 2673</a:t>
            </a:r>
            <a:r>
              <a:rPr b="0" lang="en-GB" sz="1800" strike="noStrike" u="none">
                <a:solidFill>
                  <a:srgbClr val="000000"/>
                </a:solidFill>
                <a:effectLst/>
                <a:uFillTx/>
                <a:latin typeface="Trebuchet MS"/>
                <a:ea typeface="DejaVu Sans"/>
              </a:rPr>
              <a:t>: sculpted remainder of skull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Pure sculpture: axis, left ilium, femur and tibia</a:t>
            </a:r>
            <a:endParaRPr b="0" lang="en-GB" sz="1800" strike="noStrike" u="none">
              <a:solidFill>
                <a:srgbClr val="000000"/>
              </a:solidFill>
              <a:effectLst/>
              <a:uFillTx/>
              <a:latin typeface="Arial"/>
            </a:endParaRPr>
          </a:p>
        </p:txBody>
      </p:sp>
      <p:sp>
        <p:nvSpPr>
          <p:cNvPr id="357" name=""/>
          <p:cNvSpPr/>
          <p:nvPr/>
        </p:nvSpPr>
        <p:spPr>
          <a:xfrm rot="20781600">
            <a:off x="5794200" y="2945880"/>
            <a:ext cx="3571920" cy="18140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GB" sz="3600" strike="noStrike" u="none">
                <a:solidFill>
                  <a:srgbClr val="cc0000"/>
                </a:solidFill>
                <a:effectLst/>
                <a:uFillTx/>
                <a:latin typeface="Arial"/>
                <a:ea typeface="DejaVu Sans"/>
              </a:rPr>
              <a:t>Something</a:t>
            </a:r>
            <a:endParaRPr b="0" lang="en-GB" sz="3600" strike="noStrike" u="none">
              <a:solidFill>
                <a:srgbClr val="000000"/>
              </a:solidFill>
              <a:effectLst/>
              <a:uFillTx/>
              <a:latin typeface="Arial"/>
            </a:endParaRPr>
          </a:p>
          <a:p>
            <a:pPr algn="ctr">
              <a:lnSpc>
                <a:spcPct val="100000"/>
              </a:lnSpc>
            </a:pPr>
            <a:r>
              <a:rPr b="1" lang="en-GB" sz="3600" strike="noStrike" u="none">
                <a:solidFill>
                  <a:srgbClr val="cc0000"/>
                </a:solidFill>
                <a:effectLst/>
                <a:uFillTx/>
                <a:latin typeface="Arial"/>
                <a:ea typeface="DejaVu Sans"/>
              </a:rPr>
              <a:t>wrong here</a:t>
            </a:r>
            <a:endParaRPr b="0" lang="en-GB" sz="3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
          <p:cNvSpPr/>
          <p:nvPr/>
        </p:nvSpPr>
        <p:spPr>
          <a:xfrm>
            <a:off x="359640" y="359640"/>
            <a:ext cx="917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The composition of the mounted “skeleton” was complex</a:t>
            </a:r>
            <a:endParaRPr b="0" lang="en-GB" sz="2600" strike="noStrike" u="none">
              <a:solidFill>
                <a:srgbClr val="000000"/>
              </a:solidFill>
              <a:effectLst/>
              <a:uFillTx/>
              <a:latin typeface="Arial"/>
            </a:endParaRPr>
          </a:p>
        </p:txBody>
      </p:sp>
      <p:sp>
        <p:nvSpPr>
          <p:cNvPr id="359"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1800" strike="noStrike" u="none">
                <a:solidFill>
                  <a:srgbClr val="000000"/>
                </a:solidFill>
                <a:effectLst/>
                <a:uFillTx/>
                <a:latin typeface="Trebuchet MS"/>
                <a:ea typeface="DejaVu Sans"/>
              </a:rPr>
              <a:t>Bones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84</a:t>
            </a:r>
            <a:r>
              <a:rPr b="0" lang="en-GB" sz="1800" strike="noStrike" u="none">
                <a:solidFill>
                  <a:srgbClr val="000000"/>
                </a:solidFill>
                <a:effectLst/>
                <a:uFillTx/>
                <a:latin typeface="Trebuchet MS"/>
                <a:ea typeface="DejaVu Sans"/>
              </a:rPr>
              <a:t>: neck, torso, ribs, sacrum, 12 proximal caudals, left scapulocoracoid, sternal plates, right ilium, pubes, ischia, left femur</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94</a:t>
            </a:r>
            <a:r>
              <a:rPr b="0" lang="en-GB" sz="1800" strike="noStrike" u="none">
                <a:solidFill>
                  <a:srgbClr val="000000"/>
                </a:solidFill>
                <a:effectLst/>
                <a:uFillTx/>
                <a:latin typeface="Trebuchet MS"/>
                <a:ea typeface="DejaVu Sans"/>
              </a:rPr>
              <a:t>: right scapulocoracoid, lower right hindlimb and much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307</a:t>
            </a:r>
            <a:r>
              <a:rPr b="0" lang="en-GB" sz="1800" strike="noStrike" u="none">
                <a:solidFill>
                  <a:srgbClr val="000000"/>
                </a:solidFill>
                <a:effectLst/>
                <a:uFillTx/>
                <a:latin typeface="Trebuchet MS"/>
                <a:ea typeface="DejaVu Sans"/>
              </a:rPr>
              <a:t>: the rest of the tail</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33985</a:t>
            </a:r>
            <a:r>
              <a:rPr b="0" lang="en-GB" sz="1800" strike="noStrike" u="none">
                <a:solidFill>
                  <a:srgbClr val="000000"/>
                </a:solidFill>
                <a:effectLst/>
                <a:uFillTx/>
                <a:latin typeface="Trebuchet MS"/>
                <a:ea typeface="DejaVu Sans"/>
              </a:rPr>
              <a:t>: lower left hindlimb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21775</a:t>
            </a:r>
            <a:r>
              <a:rPr b="0" lang="en-GB" sz="1800" strike="noStrike" u="none">
                <a:solidFill>
                  <a:srgbClr val="000000"/>
                </a:solidFill>
                <a:effectLst/>
                <a:uFillTx/>
                <a:latin typeface="Trebuchet MS"/>
                <a:ea typeface="DejaVu Sans"/>
              </a:rPr>
              <a:t>: left forelimb</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1" i="1" lang="en-GB" sz="1800" strike="noStrike" u="none">
                <a:solidFill>
                  <a:srgbClr val="000000"/>
                </a:solidFill>
                <a:effectLst/>
                <a:uFillTx/>
                <a:latin typeface="Trebuchet MS"/>
                <a:ea typeface="DejaVu Sans"/>
              </a:rPr>
              <a:t>Sculptures</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right forelimb</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AMNH 965</a:t>
            </a:r>
            <a:r>
              <a:rPr b="0" lang="en-GB" sz="1800" strike="noStrike" u="none">
                <a:solidFill>
                  <a:srgbClr val="000000"/>
                </a:solidFill>
                <a:effectLst/>
                <a:uFillTx/>
                <a:latin typeface="Trebuchet MS"/>
                <a:ea typeface="DejaVu Sans"/>
              </a:rPr>
              <a:t>: sculpted forefeet</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CM 662</a:t>
            </a:r>
            <a:r>
              <a:rPr b="0" lang="en-GB" sz="1800" strike="noStrike" u="none">
                <a:solidFill>
                  <a:srgbClr val="000000"/>
                </a:solidFill>
                <a:effectLst/>
                <a:uFillTx/>
                <a:latin typeface="Trebuchet MS"/>
                <a:ea typeface="DejaVu Sans"/>
              </a:rPr>
              <a:t>: sculpted braincase</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USNM 2673</a:t>
            </a:r>
            <a:r>
              <a:rPr b="0" lang="en-GB" sz="1800" strike="noStrike" u="none">
                <a:solidFill>
                  <a:srgbClr val="000000"/>
                </a:solidFill>
                <a:effectLst/>
                <a:uFillTx/>
                <a:latin typeface="Trebuchet MS"/>
                <a:ea typeface="DejaVu Sans"/>
              </a:rPr>
              <a:t>: sculpted remainder of skull</a:t>
            </a:r>
            <a:endParaRPr b="0" lang="en-GB" sz="1800" strike="noStrike" u="none">
              <a:solidFill>
                <a:srgbClr val="000000"/>
              </a:solidFill>
              <a:effectLst/>
              <a:uFillTx/>
              <a:latin typeface="Arial"/>
            </a:endParaRPr>
          </a:p>
          <a:p>
            <a:pPr>
              <a:lnSpc>
                <a:spcPct val="100000"/>
              </a:lnSpc>
            </a:pPr>
            <a:r>
              <a:rPr b="0" lang="en-GB" sz="1800" strike="noStrike" u="none">
                <a:solidFill>
                  <a:srgbClr val="000000"/>
                </a:solidFill>
                <a:effectLst/>
                <a:uFillTx/>
                <a:latin typeface="Trebuchet MS"/>
                <a:ea typeface="DejaVu Sans"/>
              </a:rPr>
              <a:t>Pure sculpture: axis, left ilium, femur and tibia</a:t>
            </a:r>
            <a:endParaRPr b="0" lang="en-GB" sz="1800" strike="noStrike" u="none">
              <a:solidFill>
                <a:srgbClr val="000000"/>
              </a:solidFill>
              <a:effectLst/>
              <a:uFillTx/>
              <a:latin typeface="Arial"/>
            </a:endParaRPr>
          </a:p>
          <a:p>
            <a:pPr>
              <a:lnSpc>
                <a:spcPct val="100000"/>
              </a:lnSpc>
            </a:pPr>
            <a:endParaRPr b="0" lang="en-GB" sz="1800" strike="noStrike" u="none">
              <a:solidFill>
                <a:srgbClr val="000000"/>
              </a:solidFill>
              <a:effectLst/>
              <a:uFillTx/>
              <a:latin typeface="Arial"/>
            </a:endParaRPr>
          </a:p>
          <a:p>
            <a:pPr>
              <a:lnSpc>
                <a:spcPct val="100000"/>
              </a:lnSpc>
            </a:pPr>
            <a:r>
              <a:rPr b="1" i="1" lang="en-GB" sz="1800" strike="noStrike" u="none">
                <a:solidFill>
                  <a:srgbClr val="cc0000"/>
                </a:solidFill>
                <a:effectLst/>
                <a:uFillTx/>
                <a:latin typeface="Trebuchet MS"/>
                <a:ea typeface="DejaVu Sans"/>
              </a:rPr>
              <a:t>Missing: </a:t>
            </a:r>
            <a:r>
              <a:rPr b="0" lang="en-GB" sz="1800" strike="noStrike" u="none">
                <a:solidFill>
                  <a:srgbClr val="cc0000"/>
                </a:solidFill>
                <a:effectLst/>
                <a:uFillTx/>
                <a:latin typeface="Trebuchet MS"/>
                <a:ea typeface="DejaVu Sans"/>
              </a:rPr>
              <a:t>clavicles, interclavicle, sternal ribs, gastralia</a:t>
            </a:r>
            <a:endParaRPr b="0" lang="en-GB"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Missing: clavicles, interclavicle, sternal ribs, gastralia</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1" name="" descr=""/>
          <p:cNvPicPr/>
          <p:nvPr/>
        </p:nvPicPr>
        <p:blipFill>
          <a:blip r:embed="rId1"/>
          <a:stretch/>
        </p:blipFill>
        <p:spPr>
          <a:xfrm>
            <a:off x="0" y="0"/>
            <a:ext cx="10081080" cy="5669640"/>
          </a:xfrm>
          <a:prstGeom prst="rect">
            <a:avLst/>
          </a:prstGeom>
          <a:noFill/>
          <a:ln w="0">
            <a:noFill/>
          </a:ln>
        </p:spPr>
      </p:pic>
      <p:sp>
        <p:nvSpPr>
          <p:cNvPr id="362" name=""/>
          <p:cNvSpPr/>
          <p:nvPr/>
        </p:nvSpPr>
        <p:spPr>
          <a:xfrm>
            <a:off x="359640" y="359640"/>
            <a:ext cx="935460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Missing: clavicles, interclavicle, sternal ribs, gastralia</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3" name="" descr=""/>
          <p:cNvPicPr/>
          <p:nvPr/>
        </p:nvPicPr>
        <p:blipFill>
          <a:blip r:embed="rId1"/>
          <a:stretch/>
        </p:blipFill>
        <p:spPr>
          <a:xfrm>
            <a:off x="0" y="0"/>
            <a:ext cx="10081080" cy="5669640"/>
          </a:xfrm>
          <a:prstGeom prst="rect">
            <a:avLst/>
          </a:prstGeom>
          <a:noFill/>
          <a:ln w="0">
            <a:noFill/>
          </a:ln>
        </p:spPr>
      </p:pic>
      <p:sp>
        <p:nvSpPr>
          <p:cNvPr id="364" name=""/>
          <p:cNvSpPr/>
          <p:nvPr/>
        </p:nvSpPr>
        <p:spPr>
          <a:xfrm>
            <a:off x="359640" y="359640"/>
            <a:ext cx="9354600" cy="468360"/>
          </a:xfrm>
          <a:prstGeom prst="rect">
            <a:avLst/>
          </a:prstGeom>
          <a:solidFill>
            <a:srgbClr val="ffffff">
              <a:alpha val="65000"/>
            </a:srgbClr>
          </a:solid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Missing: clavicles, interclavicle, sternal ribs, gastralia</a:t>
            </a:r>
            <a:endParaRPr b="0" lang="en-GB" sz="2600" strike="noStrike" u="none">
              <a:solidFill>
                <a:srgbClr val="000000"/>
              </a:solidFill>
              <a:effectLst/>
              <a:uFillTx/>
              <a:latin typeface="Arial"/>
            </a:endParaRPr>
          </a:p>
        </p:txBody>
      </p:sp>
      <p:sp>
        <p:nvSpPr>
          <p:cNvPr id="365" name=""/>
          <p:cNvSpPr/>
          <p:nvPr/>
        </p:nvSpPr>
        <p:spPr>
          <a:xfrm>
            <a:off x="5400000" y="2160000"/>
            <a:ext cx="1258920" cy="107892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6" name="" descr=""/>
          <p:cNvPicPr/>
          <p:nvPr/>
        </p:nvPicPr>
        <p:blipFill>
          <a:blip r:embed="rId1"/>
          <a:stretch/>
        </p:blipFill>
        <p:spPr>
          <a:xfrm>
            <a:off x="0" y="0"/>
            <a:ext cx="6392160" cy="5669280"/>
          </a:xfrm>
          <a:prstGeom prst="rect">
            <a:avLst/>
          </a:prstGeom>
          <a:noFill/>
          <a:ln w="0">
            <a:noFill/>
          </a:ln>
        </p:spPr>
      </p:pic>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7" name="" descr=""/>
          <p:cNvPicPr/>
          <p:nvPr/>
        </p:nvPicPr>
        <p:blipFill>
          <a:blip r:embed="rId1"/>
          <a:stretch/>
        </p:blipFill>
        <p:spPr>
          <a:xfrm>
            <a:off x="0" y="0"/>
            <a:ext cx="6392160" cy="5669280"/>
          </a:xfrm>
          <a:prstGeom prst="rect">
            <a:avLst/>
          </a:prstGeom>
          <a:noFill/>
          <a:ln w="0">
            <a:noFill/>
          </a:ln>
        </p:spPr>
      </p:pic>
      <p:sp>
        <p:nvSpPr>
          <p:cNvPr id="368" name=""/>
          <p:cNvSpPr/>
          <p:nvPr/>
        </p:nvSpPr>
        <p:spPr>
          <a:xfrm rot="2764800">
            <a:off x="-170640" y="1061280"/>
            <a:ext cx="4034520" cy="91800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
        <p:nvSpPr>
          <p:cNvPr id="369" name=""/>
          <p:cNvSpPr/>
          <p:nvPr/>
        </p:nvSpPr>
        <p:spPr>
          <a:xfrm flipH="1" rot="18835200">
            <a:off x="2850120" y="1061640"/>
            <a:ext cx="4034880" cy="91800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359640" y="359640"/>
            <a:ext cx="935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How I accidentally became an expert on this specimen</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0" name="" descr=""/>
          <p:cNvPicPr/>
          <p:nvPr/>
        </p:nvPicPr>
        <p:blipFill>
          <a:blip r:embed="rId1"/>
          <a:stretch/>
        </p:blipFill>
        <p:spPr>
          <a:xfrm>
            <a:off x="0" y="0"/>
            <a:ext cx="6392160" cy="5669280"/>
          </a:xfrm>
          <a:prstGeom prst="rect">
            <a:avLst/>
          </a:prstGeom>
          <a:noFill/>
          <a:ln w="0">
            <a:noFill/>
          </a:ln>
        </p:spPr>
      </p:pic>
      <p:sp>
        <p:nvSpPr>
          <p:cNvPr id="371" name=""/>
          <p:cNvSpPr/>
          <p:nvPr/>
        </p:nvSpPr>
        <p:spPr>
          <a:xfrm rot="2764800">
            <a:off x="-170640" y="1061280"/>
            <a:ext cx="4034520" cy="91800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pic>
        <p:nvPicPr>
          <p:cNvPr id="372" name="" descr=""/>
          <p:cNvPicPr/>
          <p:nvPr/>
        </p:nvPicPr>
        <p:blipFill>
          <a:blip r:embed="rId2"/>
          <a:stretch/>
        </p:blipFill>
        <p:spPr>
          <a:xfrm>
            <a:off x="4182840" y="0"/>
            <a:ext cx="5896800" cy="5669640"/>
          </a:xfrm>
          <a:prstGeom prst="rect">
            <a:avLst/>
          </a:prstGeom>
          <a:noFill/>
          <a:ln w="0">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3" name="" descr=""/>
          <p:cNvPicPr/>
          <p:nvPr/>
        </p:nvPicPr>
        <p:blipFill>
          <a:blip r:embed="rId1"/>
          <a:stretch/>
        </p:blipFill>
        <p:spPr>
          <a:xfrm>
            <a:off x="0" y="0"/>
            <a:ext cx="6392160" cy="5669280"/>
          </a:xfrm>
          <a:prstGeom prst="rect">
            <a:avLst/>
          </a:prstGeom>
          <a:noFill/>
          <a:ln w="0">
            <a:noFill/>
          </a:ln>
        </p:spPr>
      </p:pic>
      <p:sp>
        <p:nvSpPr>
          <p:cNvPr id="374" name=""/>
          <p:cNvSpPr/>
          <p:nvPr/>
        </p:nvSpPr>
        <p:spPr>
          <a:xfrm rot="2764800">
            <a:off x="-170640" y="1061280"/>
            <a:ext cx="4034520" cy="91800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pic>
        <p:nvPicPr>
          <p:cNvPr id="375" name="" descr=""/>
          <p:cNvPicPr/>
          <p:nvPr/>
        </p:nvPicPr>
        <p:blipFill>
          <a:blip r:embed="rId2"/>
          <a:stretch/>
        </p:blipFill>
        <p:spPr>
          <a:xfrm>
            <a:off x="4182840" y="0"/>
            <a:ext cx="5896800" cy="5669640"/>
          </a:xfrm>
          <a:prstGeom prst="rect">
            <a:avLst/>
          </a:prstGeom>
          <a:noFill/>
          <a:ln w="0">
            <a:noFill/>
          </a:ln>
        </p:spPr>
      </p:pic>
      <p:sp>
        <p:nvSpPr>
          <p:cNvPr id="376" name=""/>
          <p:cNvSpPr/>
          <p:nvPr/>
        </p:nvSpPr>
        <p:spPr>
          <a:xfrm>
            <a:off x="5148000" y="2700000"/>
            <a:ext cx="1438920" cy="161892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7" name="" descr=""/>
          <p:cNvPicPr/>
          <p:nvPr/>
        </p:nvPicPr>
        <p:blipFill>
          <a:blip r:embed="rId1"/>
          <a:stretch/>
        </p:blipFill>
        <p:spPr>
          <a:xfrm>
            <a:off x="0" y="0"/>
            <a:ext cx="6392160" cy="5669280"/>
          </a:xfrm>
          <a:prstGeom prst="rect">
            <a:avLst/>
          </a:prstGeom>
          <a:noFill/>
          <a:ln w="0">
            <a:noFill/>
          </a:ln>
        </p:spPr>
      </p:pic>
      <p:sp>
        <p:nvSpPr>
          <p:cNvPr id="378" name=""/>
          <p:cNvSpPr/>
          <p:nvPr/>
        </p:nvSpPr>
        <p:spPr>
          <a:xfrm rot="2764800">
            <a:off x="-170640" y="1061280"/>
            <a:ext cx="4034520" cy="91800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pic>
        <p:nvPicPr>
          <p:cNvPr id="379" name="" descr=""/>
          <p:cNvPicPr/>
          <p:nvPr/>
        </p:nvPicPr>
        <p:blipFill>
          <a:blip r:embed="rId2"/>
          <a:stretch/>
        </p:blipFill>
        <p:spPr>
          <a:xfrm>
            <a:off x="4182840" y="0"/>
            <a:ext cx="5896800" cy="5669640"/>
          </a:xfrm>
          <a:prstGeom prst="rect">
            <a:avLst/>
          </a:prstGeom>
          <a:noFill/>
          <a:ln w="0">
            <a:noFill/>
          </a:ln>
        </p:spPr>
      </p:pic>
      <p:sp>
        <p:nvSpPr>
          <p:cNvPr id="380" name=""/>
          <p:cNvSpPr/>
          <p:nvPr/>
        </p:nvSpPr>
        <p:spPr>
          <a:xfrm>
            <a:off x="6732360" y="-62280"/>
            <a:ext cx="1858320" cy="5398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36000" strike="noStrike" u="none">
                <a:solidFill>
                  <a:srgbClr val="ffffff"/>
                </a:solidFill>
                <a:effectLst/>
                <a:uFillTx/>
                <a:latin typeface="Trebuchet MS"/>
                <a:ea typeface="DejaVu Sans"/>
              </a:rPr>
              <a:t>?</a:t>
            </a:r>
            <a:endParaRPr b="0" lang="en-GB" sz="36000" strike="noStrike" u="none">
              <a:solidFill>
                <a:srgbClr val="000000"/>
              </a:solidFill>
              <a:effectLst/>
              <a:uFillTx/>
              <a:latin typeface="Arial"/>
            </a:endParaRPr>
          </a:p>
        </p:txBody>
      </p:sp>
      <p:sp>
        <p:nvSpPr>
          <p:cNvPr id="381" name=""/>
          <p:cNvSpPr/>
          <p:nvPr/>
        </p:nvSpPr>
        <p:spPr>
          <a:xfrm>
            <a:off x="6660000" y="-134280"/>
            <a:ext cx="1858320" cy="5398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36000" strike="noStrike" u="none">
                <a:solidFill>
                  <a:srgbClr val="ff3333"/>
                </a:solidFill>
                <a:effectLst/>
                <a:uFillTx/>
                <a:latin typeface="Trebuchet MS"/>
                <a:ea typeface="DejaVu Sans"/>
              </a:rPr>
              <a:t>?</a:t>
            </a:r>
            <a:endParaRPr b="0" lang="en-GB" sz="36000" strike="noStrike" u="none">
              <a:solidFill>
                <a:srgbClr val="000000"/>
              </a:solidFill>
              <a:effectLst/>
              <a:uFillTx/>
              <a:latin typeface="Arial"/>
            </a:endParaRPr>
          </a:p>
        </p:txBody>
      </p:sp>
      <p:sp>
        <p:nvSpPr>
          <p:cNvPr id="382" name=""/>
          <p:cNvSpPr/>
          <p:nvPr/>
        </p:nvSpPr>
        <p:spPr>
          <a:xfrm>
            <a:off x="5148000" y="2700000"/>
            <a:ext cx="1438920" cy="1618920"/>
          </a:xfrm>
          <a:prstGeom prst="rect">
            <a:avLst/>
          </a:prstGeom>
          <a:noFill/>
          <a:ln w="36000">
            <a:solidFill>
              <a:srgbClr val="ff0000"/>
            </a:solidFill>
            <a:round/>
          </a:ln>
        </p:spPr>
        <p:style>
          <a:lnRef idx="0"/>
          <a:fillRef idx="0"/>
          <a:effectRef idx="0"/>
          <a:fontRef idx="minor"/>
        </p:style>
        <p:txBody>
          <a:bodyPr lIns="108000" rIns="108000" tIns="63000" bIns="63000" anchor="ctr">
            <a:noAutofit/>
          </a:bodyPr>
          <a:p>
            <a:pPr>
              <a:lnSpc>
                <a:spcPct val="100000"/>
              </a:lnSpc>
            </a:pPr>
            <a:endParaRPr b="0" lang="en-GB" sz="1800" strike="noStrike" u="none">
              <a:solidFill>
                <a:srgbClr val="000000"/>
              </a:solidFill>
              <a:effectLst/>
              <a:uFillTx/>
              <a:latin typeface="Arial"/>
              <a:ea typeface="DejaVu Sans"/>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
          <p:cNvSpPr/>
          <p:nvPr/>
        </p:nvSpPr>
        <p:spPr>
          <a:xfrm>
            <a:off x="359640" y="359640"/>
            <a:ext cx="91152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Skull replacement (between 1912 and 1947)</a:t>
            </a:r>
            <a:endParaRPr b="0" lang="en-GB" sz="2600" strike="noStrike" u="none">
              <a:solidFill>
                <a:srgbClr val="000000"/>
              </a:solidFill>
              <a:effectLst/>
              <a:uFillTx/>
              <a:latin typeface="Arial"/>
            </a:endParaRPr>
          </a:p>
        </p:txBody>
      </p:sp>
      <p:sp>
        <p:nvSpPr>
          <p:cNvPr id="384" name=""/>
          <p:cNvSpPr/>
          <p:nvPr/>
        </p:nvSpPr>
        <p:spPr>
          <a:xfrm>
            <a:off x="359640" y="1079640"/>
            <a:ext cx="8813160" cy="459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CM 662 </a:t>
            </a:r>
            <a:r>
              <a:rPr b="0" lang="en-GB" sz="1800" strike="noStrike" u="none">
                <a:solidFill>
                  <a:srgbClr val="000000"/>
                </a:solidFill>
                <a:effectLst/>
                <a:uFillTx/>
                <a:latin typeface="Trebuchet MS"/>
                <a:ea typeface="DejaVu Sans"/>
              </a:rPr>
              <a:t>braincase +</a:t>
            </a:r>
            <a:endParaRPr b="0" lang="en-GB" sz="1800" strike="noStrike" u="none">
              <a:solidFill>
                <a:srgbClr val="000000"/>
              </a:solidFill>
              <a:effectLst/>
              <a:uFillTx/>
              <a:latin typeface="Arial"/>
            </a:endParaRPr>
          </a:p>
          <a:p>
            <a:pPr>
              <a:lnSpc>
                <a:spcPct val="100000"/>
              </a:lnSpc>
            </a:pPr>
            <a:r>
              <a:rPr b="1" lang="en-GB" sz="1800" strike="noStrike" u="none">
                <a:solidFill>
                  <a:srgbClr val="000000"/>
                </a:solidFill>
                <a:effectLst/>
                <a:uFillTx/>
                <a:latin typeface="Trebuchet MS"/>
                <a:ea typeface="DejaVu Sans"/>
              </a:rPr>
              <a:t>USNM 2673 </a:t>
            </a:r>
            <a:r>
              <a:rPr b="0" lang="en-GB" sz="1800" strike="noStrike" u="none">
                <a:solidFill>
                  <a:srgbClr val="000000"/>
                </a:solidFill>
                <a:effectLst/>
                <a:uFillTx/>
                <a:latin typeface="Trebuchet MS"/>
                <a:ea typeface="DejaVu Sans"/>
              </a:rPr>
              <a:t>remainder of skull</a:t>
            </a:r>
            <a:endParaRPr b="0" lang="en-GB" sz="1800" strike="noStrike" u="none">
              <a:solidFill>
                <a:srgbClr val="000000"/>
              </a:solidFill>
              <a:effectLst/>
              <a:uFillTx/>
              <a:latin typeface="Arial"/>
            </a:endParaRPr>
          </a:p>
        </p:txBody>
      </p:sp>
      <p:pic>
        <p:nvPicPr>
          <p:cNvPr id="385" name="" descr=""/>
          <p:cNvPicPr/>
          <p:nvPr/>
        </p:nvPicPr>
        <p:blipFill>
          <a:blip r:embed="rId1"/>
          <a:stretch/>
        </p:blipFill>
        <p:spPr>
          <a:xfrm>
            <a:off x="359640" y="1979640"/>
            <a:ext cx="3694320" cy="3694320"/>
          </a:xfrm>
          <a:prstGeom prst="rect">
            <a:avLst/>
          </a:prstGeom>
          <a:noFill/>
          <a:ln w="0">
            <a:noFill/>
          </a:ln>
        </p:spPr>
      </p:pic>
      <p:sp>
        <p:nvSpPr>
          <p:cNvPr id="386" name=""/>
          <p:cNvSpPr/>
          <p:nvPr/>
        </p:nvSpPr>
        <p:spPr>
          <a:xfrm>
            <a:off x="4348800" y="1090080"/>
            <a:ext cx="404280" cy="351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trike="noStrike" u="none">
                <a:solidFill>
                  <a:srgbClr val="000000"/>
                </a:solidFill>
                <a:effectLst/>
                <a:uFillTx/>
                <a:latin typeface="Trebuchet MS"/>
                <a:ea typeface="DejaVu Sans"/>
              </a:rPr>
              <a:t>→</a:t>
            </a:r>
            <a:endParaRPr b="0" lang="en-GB" sz="1800" strike="noStrike" u="none">
              <a:solidFill>
                <a:srgbClr val="000000"/>
              </a:solidFill>
              <a:effectLst/>
              <a:uFillTx/>
              <a:latin typeface="Arial"/>
            </a:endParaRPr>
          </a:p>
        </p:txBody>
      </p:sp>
      <p:sp>
        <p:nvSpPr>
          <p:cNvPr id="387" name=""/>
          <p:cNvSpPr/>
          <p:nvPr/>
        </p:nvSpPr>
        <p:spPr>
          <a:xfrm>
            <a:off x="5039640" y="1079640"/>
            <a:ext cx="1762200" cy="616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1800" strike="noStrike" u="none">
                <a:solidFill>
                  <a:srgbClr val="000000"/>
                </a:solidFill>
                <a:effectLst/>
                <a:uFillTx/>
                <a:latin typeface="Trebuchet MS"/>
                <a:ea typeface="DejaVu Sans"/>
              </a:rPr>
              <a:t>CM 11161</a:t>
            </a:r>
            <a:r>
              <a:rPr b="0" lang="en-GB" sz="1800" strike="noStrike" u="none">
                <a:solidFill>
                  <a:srgbClr val="000000"/>
                </a:solidFill>
                <a:effectLst/>
                <a:uFillTx/>
                <a:latin typeface="Trebuchet MS"/>
                <a:ea typeface="DejaVu Sans"/>
              </a:rPr>
              <a:t> skull</a:t>
            </a:r>
            <a:endParaRPr b="0" lang="en-GB" sz="1800" strike="noStrike" u="none">
              <a:solidFill>
                <a:srgbClr val="000000"/>
              </a:solidFill>
              <a:effectLst/>
              <a:uFillTx/>
              <a:latin typeface="Arial"/>
            </a:endParaRPr>
          </a:p>
        </p:txBody>
      </p:sp>
      <p:pic>
        <p:nvPicPr>
          <p:cNvPr id="388" name="" descr=""/>
          <p:cNvPicPr/>
          <p:nvPr/>
        </p:nvPicPr>
        <p:blipFill>
          <a:blip r:embed="rId2"/>
          <a:stretch/>
        </p:blipFill>
        <p:spPr>
          <a:xfrm>
            <a:off x="5039640" y="1970640"/>
            <a:ext cx="3694320" cy="3694320"/>
          </a:xfrm>
          <a:prstGeom prst="rect">
            <a:avLst/>
          </a:prstGeom>
          <a:noFill/>
          <a:ln w="0">
            <a:noFill/>
          </a:ln>
        </p:spPr>
      </p:pic>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9" name="" descr=""/>
          <p:cNvPicPr/>
          <p:nvPr/>
        </p:nvPicPr>
        <p:blipFill>
          <a:blip r:embed="rId1"/>
          <a:stretch/>
        </p:blipFill>
        <p:spPr>
          <a:xfrm>
            <a:off x="0" y="0"/>
            <a:ext cx="10079280" cy="5668920"/>
          </a:xfrm>
          <a:prstGeom prst="rect">
            <a:avLst/>
          </a:prstGeom>
          <a:noFill/>
          <a:ln w="0">
            <a:noFill/>
          </a:ln>
        </p:spPr>
      </p:pic>
      <p:sp>
        <p:nvSpPr>
          <p:cNvPr id="390" name=""/>
          <p:cNvSpPr/>
          <p:nvPr/>
        </p:nvSpPr>
        <p:spPr>
          <a:xfrm>
            <a:off x="3599640" y="359640"/>
            <a:ext cx="4139640" cy="89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000099"/>
                </a:solidFill>
                <a:effectLst/>
                <a:uFillTx/>
                <a:latin typeface="Trebuchet MS"/>
                <a:ea typeface="DejaVu Sans"/>
              </a:rPr>
              <a:t>Suspension of neck</a:t>
            </a:r>
            <a:endParaRPr b="0" lang="en-GB" sz="2600" strike="noStrike" u="none">
              <a:solidFill>
                <a:srgbClr val="000000"/>
              </a:solidFill>
              <a:effectLst/>
              <a:uFillTx/>
              <a:latin typeface="Arial"/>
            </a:endParaRPr>
          </a:p>
          <a:p>
            <a:pPr>
              <a:lnSpc>
                <a:spcPct val="100000"/>
              </a:lnSpc>
            </a:pPr>
            <a:r>
              <a:rPr b="1" lang="en-GB" sz="2600" strike="noStrike" u="none">
                <a:solidFill>
                  <a:srgbClr val="000099"/>
                </a:solidFill>
                <a:effectLst/>
                <a:uFillTx/>
                <a:latin typeface="Trebuchet MS"/>
                <a:ea typeface="DejaVu Sans"/>
              </a:rPr>
              <a:t>(some time before 1999)</a:t>
            </a:r>
            <a:endParaRPr b="0" lang="en-GB" sz="2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91" name="" descr=""/>
          <p:cNvPicPr/>
          <p:nvPr/>
        </p:nvPicPr>
        <p:blipFill>
          <a:blip r:embed="rId1"/>
          <a:stretch/>
        </p:blipFill>
        <p:spPr>
          <a:xfrm>
            <a:off x="810000" y="-20160"/>
            <a:ext cx="8455680" cy="5686920"/>
          </a:xfrm>
          <a:prstGeom prst="rect">
            <a:avLst/>
          </a:prstGeom>
          <a:noFill/>
          <a:ln w="0">
            <a:noFill/>
          </a:ln>
        </p:spPr>
      </p:pic>
      <p:sp>
        <p:nvSpPr>
          <p:cNvPr id="392" name=""/>
          <p:cNvSpPr/>
          <p:nvPr/>
        </p:nvSpPr>
        <p:spPr>
          <a:xfrm>
            <a:off x="1008000" y="72000"/>
            <a:ext cx="611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Forelimb problems</a:t>
            </a:r>
            <a:endParaRPr b="0" lang="en-GB" sz="26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93" name="" descr=""/>
          <p:cNvPicPr/>
          <p:nvPr/>
        </p:nvPicPr>
        <p:blipFill>
          <a:blip r:embed="rId1"/>
          <a:stretch/>
        </p:blipFill>
        <p:spPr>
          <a:xfrm>
            <a:off x="810000" y="-20160"/>
            <a:ext cx="8455680" cy="5686920"/>
          </a:xfrm>
          <a:prstGeom prst="rect">
            <a:avLst/>
          </a:prstGeom>
          <a:noFill/>
          <a:ln w="0">
            <a:noFill/>
          </a:ln>
        </p:spPr>
      </p:pic>
      <p:sp>
        <p:nvSpPr>
          <p:cNvPr id="394" name=""/>
          <p:cNvSpPr/>
          <p:nvPr/>
        </p:nvSpPr>
        <p:spPr>
          <a:xfrm>
            <a:off x="1008000" y="72000"/>
            <a:ext cx="611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Forelimb problems</a:t>
            </a:r>
            <a:endParaRPr b="0" lang="en-GB" sz="26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95" name="" descr=""/>
          <p:cNvPicPr/>
          <p:nvPr/>
        </p:nvPicPr>
        <p:blipFill>
          <a:blip r:embed="rId1"/>
          <a:stretch/>
        </p:blipFill>
        <p:spPr>
          <a:xfrm>
            <a:off x="810000" y="-20160"/>
            <a:ext cx="8455680" cy="5686920"/>
          </a:xfrm>
          <a:prstGeom prst="rect">
            <a:avLst/>
          </a:prstGeom>
          <a:noFill/>
          <a:ln w="0">
            <a:noFill/>
          </a:ln>
        </p:spPr>
      </p:pic>
      <p:sp>
        <p:nvSpPr>
          <p:cNvPr id="396" name=""/>
          <p:cNvSpPr/>
          <p:nvPr/>
        </p:nvSpPr>
        <p:spPr>
          <a:xfrm>
            <a:off x="1008000" y="72000"/>
            <a:ext cx="6114600" cy="4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600" strike="noStrike" u="none">
                <a:solidFill>
                  <a:srgbClr val="ffffff"/>
                </a:solidFill>
                <a:effectLst/>
                <a:uFillTx/>
                <a:latin typeface="Trebuchet MS"/>
                <a:ea typeface="DejaVu Sans"/>
              </a:rPr>
              <a:t>Forelimb problems</a:t>
            </a:r>
            <a:endParaRPr b="0" lang="en-GB" sz="26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97" name="" descr=""/>
          <p:cNvPicPr/>
          <p:nvPr/>
        </p:nvPicPr>
        <p:blipFill>
          <a:blip r:embed="rId1"/>
          <a:stretch/>
        </p:blipFill>
        <p:spPr>
          <a:xfrm>
            <a:off x="810000" y="-20160"/>
            <a:ext cx="8455680" cy="5686920"/>
          </a:xfrm>
          <a:prstGeom prst="rect">
            <a:avLst/>
          </a:prstGeom>
          <a:noFill/>
          <a:ln w="0">
            <a:noFill/>
          </a:ln>
        </p:spPr>
      </p:pic>
      <p:sp>
        <p:nvSpPr>
          <p:cNvPr id="398" name=""/>
          <p:cNvSpPr/>
          <p:nvPr/>
        </p:nvSpPr>
        <p:spPr>
          <a:xfrm>
            <a:off x="1008000" y="72000"/>
            <a:ext cx="8528400" cy="2084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trike="noStrike" u="none">
                <a:solidFill>
                  <a:srgbClr val="ffffff"/>
                </a:solidFill>
                <a:effectLst/>
                <a:uFillTx/>
                <a:latin typeface="Trebuchet MS"/>
                <a:ea typeface="DejaVu Sans"/>
              </a:rPr>
              <a:t>Diplodocus</a:t>
            </a:r>
            <a:r>
              <a:rPr b="1" lang="en-GB" sz="2600" strike="noStrike" u="none">
                <a:solidFill>
                  <a:srgbClr val="ffffff"/>
                </a:solidFill>
                <a:effectLst/>
                <a:uFillTx/>
                <a:latin typeface="Trebuchet MS"/>
                <a:ea typeface="DejaVu Sans"/>
              </a:rPr>
              <a:t> sp. AMNH 5855</a:t>
            </a:r>
            <a:br>
              <a:rPr sz="2600"/>
            </a:br>
            <a:r>
              <a:rPr b="1" lang="en-GB" sz="2600" strike="noStrike" u="none">
                <a:solidFill>
                  <a:srgbClr val="ffffff"/>
                </a:solidFill>
                <a:effectLst/>
                <a:uFillTx/>
                <a:latin typeface="Trebuchet MS"/>
                <a:ea typeface="DejaVu Sans"/>
              </a:rPr>
              <a:t>left humerus, anterior view (reversed)</a:t>
            </a:r>
            <a:endParaRPr b="0" lang="en-GB" sz="2600" strike="noStrike" u="none">
              <a:solidFill>
                <a:srgbClr val="ffffff"/>
              </a:solidFill>
              <a:effectLst/>
              <a:uFillTx/>
              <a:latin typeface="Arial"/>
            </a:endParaRPr>
          </a:p>
          <a:p>
            <a:pPr>
              <a:lnSpc>
                <a:spcPct val="100000"/>
              </a:lnSpc>
            </a:pPr>
            <a:endParaRPr b="0" lang="en-GB" sz="1400" strike="noStrike" u="none">
              <a:solidFill>
                <a:srgbClr val="ffffff"/>
              </a:solidFill>
              <a:effectLst/>
              <a:uFillTx/>
              <a:latin typeface="Arial"/>
            </a:endParaRPr>
          </a:p>
          <a:p>
            <a:pPr>
              <a:lnSpc>
                <a:spcPct val="100000"/>
              </a:lnSpc>
            </a:pPr>
            <a:r>
              <a:rPr b="1" lang="en-GB" sz="1400" strike="noStrike" u="none">
                <a:solidFill>
                  <a:srgbClr val="ffffff"/>
                </a:solidFill>
                <a:effectLst/>
                <a:uFillTx/>
                <a:latin typeface="Trebuchet MS"/>
                <a:ea typeface="DejaVu Sans"/>
              </a:rPr>
              <a:t>(Mook 1917:figure 2A)</a:t>
            </a:r>
            <a:endParaRPr b="0" lang="en-GB" sz="14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399" name="" descr=""/>
          <p:cNvPicPr/>
          <p:nvPr/>
        </p:nvPicPr>
        <p:blipFill>
          <a:blip r:embed="rId1"/>
          <a:stretch/>
        </p:blipFill>
        <p:spPr>
          <a:xfrm>
            <a:off x="810000" y="-20160"/>
            <a:ext cx="8455680" cy="5686920"/>
          </a:xfrm>
          <a:prstGeom prst="rect">
            <a:avLst/>
          </a:prstGeom>
          <a:noFill/>
          <a:ln w="0">
            <a:noFill/>
          </a:ln>
        </p:spPr>
      </p:pic>
      <p:sp>
        <p:nvSpPr>
          <p:cNvPr id="400" name=""/>
          <p:cNvSpPr/>
          <p:nvPr/>
        </p:nvSpPr>
        <p:spPr>
          <a:xfrm>
            <a:off x="1008000" y="72000"/>
            <a:ext cx="6728400" cy="1724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GB" sz="2600" strike="noStrike" u="none">
                <a:solidFill>
                  <a:srgbClr val="ffffff"/>
                </a:solidFill>
                <a:effectLst/>
                <a:uFillTx/>
                <a:latin typeface="Trebuchet MS"/>
                <a:ea typeface="DejaVu Sans"/>
              </a:rPr>
              <a:t>Camarasaurus supremus</a:t>
            </a:r>
            <a:r>
              <a:rPr b="1" lang="en-GB" sz="2600" strike="noStrike" u="none">
                <a:solidFill>
                  <a:srgbClr val="ffffff"/>
                </a:solidFill>
                <a:effectLst/>
                <a:uFillTx/>
                <a:latin typeface="Trebuchet MS"/>
                <a:ea typeface="DejaVu Sans"/>
              </a:rPr>
              <a:t> AMNH 5761/H.2</a:t>
            </a:r>
            <a:endParaRPr b="0" lang="en-GB" sz="2600" strike="noStrike" u="none">
              <a:solidFill>
                <a:srgbClr val="ffffff"/>
              </a:solidFill>
              <a:effectLst/>
              <a:uFillTx/>
              <a:latin typeface="Arial"/>
            </a:endParaRPr>
          </a:p>
          <a:p>
            <a:pPr>
              <a:lnSpc>
                <a:spcPct val="100000"/>
              </a:lnSpc>
            </a:pPr>
            <a:r>
              <a:rPr b="1" lang="en-GB" sz="2600" strike="noStrike" u="none">
                <a:solidFill>
                  <a:srgbClr val="ffffff"/>
                </a:solidFill>
                <a:effectLst/>
                <a:uFillTx/>
                <a:latin typeface="Trebuchet MS"/>
                <a:ea typeface="DejaVu Sans"/>
              </a:rPr>
              <a:t>left humerus, anterior view</a:t>
            </a:r>
            <a:endParaRPr b="0" lang="en-GB" sz="2600" strike="noStrike" u="none">
              <a:solidFill>
                <a:srgbClr val="ffffff"/>
              </a:solidFill>
              <a:effectLst/>
              <a:uFillTx/>
              <a:latin typeface="Arial"/>
            </a:endParaRPr>
          </a:p>
          <a:p>
            <a:pPr>
              <a:lnSpc>
                <a:spcPct val="100000"/>
              </a:lnSpc>
            </a:pPr>
            <a:endParaRPr b="0" lang="en-GB" sz="1400" strike="noStrike" u="none">
              <a:solidFill>
                <a:srgbClr val="ffffff"/>
              </a:solidFill>
              <a:effectLst/>
              <a:uFillTx/>
              <a:latin typeface="Arial"/>
            </a:endParaRPr>
          </a:p>
          <a:p>
            <a:pPr>
              <a:lnSpc>
                <a:spcPct val="100000"/>
              </a:lnSpc>
            </a:pPr>
            <a:r>
              <a:rPr b="1" lang="en-GB" sz="1400" strike="noStrike" u="none">
                <a:solidFill>
                  <a:srgbClr val="ffffff"/>
                </a:solidFill>
                <a:effectLst/>
                <a:uFillTx/>
                <a:latin typeface="Trebuchet MS"/>
                <a:ea typeface="DejaVu Sans"/>
              </a:rPr>
              <a:t>(Osborn and Mook 1921:figure 84B)</a:t>
            </a:r>
            <a:endParaRPr b="0" lang="en-GB" sz="14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2094</TotalTime>
  <Application>LibreOffice/25.2.3.2$MacOSX_X86_64 LibreOffice_project/bbb074479178df812d175f709636b368952c2ce3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2023-08-06T15:53:37Z</dcterms:created>
  <dc:creator>Mike Taylor</dc:creator>
  <dc:description/>
  <dc:language>en-GB</dc:language>
  <cp:lastModifiedBy>Mike Taylor</cp:lastModifiedBy>
  <dcterms:modified xsi:type="dcterms:W3CDTF">2025-08-11T23:37:05Z</dcterms:modified>
  <cp:revision>122</cp:revision>
  <dc:subject/>
  <dc:title/>
</cp:coreProperties>
</file>

<file path=docProps/custom.xml><?xml version="1.0" encoding="utf-8"?>
<Properties xmlns="http://schemas.openxmlformats.org/officeDocument/2006/custom-properties" xmlns:vt="http://schemas.openxmlformats.org/officeDocument/2006/docPropsVTypes"/>
</file>